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5" r:id="rId19"/>
    <p:sldId id="276" r:id="rId20"/>
    <p:sldId id="277" r:id="rId21"/>
    <p:sldId id="26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EB7A-1A79-40F1-9919-D4B1AB0503FD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BEA05-D853-49DD-A3E4-7BAEDB7D3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4248472"/>
          </a:xfrm>
        </p:spPr>
        <p:txBody>
          <a:bodyPr>
            <a:normAutofit fontScale="90000"/>
          </a:bodyPr>
          <a:lstStyle/>
          <a:p>
            <a:r>
              <a:rPr lang="ru-RU" sz="5300" dirty="0" err="1">
                <a:latin typeface="Book Antiqua" pitchFamily="18" charset="0"/>
              </a:rPr>
              <a:t>Профориентационная</a:t>
            </a:r>
            <a:r>
              <a:rPr lang="ru-RU" sz="5300" dirty="0">
                <a:latin typeface="Book Antiqua" pitchFamily="18" charset="0"/>
              </a:rPr>
              <a:t> диагностика профессиональных </a:t>
            </a:r>
            <a:br>
              <a:rPr lang="ru-RU" sz="5300" dirty="0">
                <a:latin typeface="Book Antiqua" pitchFamily="18" charset="0"/>
              </a:rPr>
            </a:br>
            <a:r>
              <a:rPr lang="ru-RU" sz="5300" dirty="0">
                <a:latin typeface="Book Antiqua" pitchFamily="18" charset="0"/>
              </a:rPr>
              <a:t>и образовательных интересов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5128" y="5805264"/>
            <a:ext cx="7448872" cy="1052736"/>
          </a:xfrm>
        </p:spPr>
        <p:txBody>
          <a:bodyPr/>
          <a:lstStyle/>
          <a:p>
            <a:pPr algn="r"/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Выполнили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: 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Шолохова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Анна,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Чигринец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Алена; 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гр.1835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Book Antiqua" pitchFamily="18" charset="0"/>
            </a:endParaRPr>
          </a:p>
          <a:p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916832"/>
          <a:ext cx="7560841" cy="3744414"/>
        </p:xfrm>
        <a:graphic>
          <a:graphicData uri="http://schemas.openxmlformats.org/drawingml/2006/table">
            <a:tbl>
              <a:tblPr/>
              <a:tblGrid>
                <a:gridCol w="839976"/>
                <a:gridCol w="839976"/>
                <a:gridCol w="839976"/>
                <a:gridCol w="839976"/>
                <a:gridCol w="839976"/>
                <a:gridCol w="839976"/>
                <a:gridCol w="839976"/>
                <a:gridCol w="839976"/>
                <a:gridCol w="841033"/>
              </a:tblGrid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VIII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2400" b="1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326411"/>
            <a:ext cx="7704856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физические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организационные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III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математические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IV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конструкторско-технические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эмоционально-изобразительные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коммуникативные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VII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музыкальные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VIII </a:t>
            </a:r>
            <a:r>
              <a:rPr kumimoji="0" lang="en-US" sz="2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художественно-изобразительные</a:t>
            </a: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IX филология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2866330"/>
          </a:xfrm>
        </p:spPr>
        <p:txBody>
          <a:bodyPr>
            <a:normAutofit/>
          </a:bodyPr>
          <a:lstStyle/>
          <a:p>
            <a:r>
              <a:rPr lang="ru-RU" sz="5400" b="1" dirty="0"/>
              <a:t>Личностный вопросник (ФЛАГ - тест)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384339"/>
            <a:ext cx="831641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Часть 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Инструкции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всех личностных тестах вам необходимо ответить, согласны Вы или нет с различными утверждениями. Помните, что не существует правильных или неправильных ответов. Ответ, который Вы даете, отражает Ваши собственные представления и чувства. Часто трудно точно решить, согласны Вы или нет с тем или иным утверждением, а таком  случае выбирайте тот ответ, который Вам кажется белее правильным.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выполнении личностных тестов постарайтесь не думать ни о какой работе, совсем не думайте о профессии.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60648"/>
            <a:ext cx="8676456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Часть 2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Инструкция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части 2 вопросника вы должны представить себе, что о вас могут сказать люди. При этом не старайтесь быть ни чересчур скромным, ни слишком самоуверенным: ваши ответы должны отражать ваше действительное представление о том, как, по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вашему, к Вам относятся. (Если Вы прямо зададите эти вопрос своим друзьям, близким, убедитесь, что получаете правдивый, а недипломатичный ответ, и спроси­те себя, насколько необъективны могут быть эти люди.) Часть 2 состоит из списка слов или фраз, которые люди могут использовать, чтобы описать.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67544" y="692696"/>
            <a:ext cx="7380312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Всесторонняя оценка личности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 подробно изучили четыре индивидуальные характери­стики, и теперь пришло время составить полную картину вашей личности. Перенесите полученные вами в личност­ном тесте результаты в таблицу, отметив крестиком соответствующие значения.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2386608" cy="6178698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Ф - </a:t>
            </a:r>
            <a:br>
              <a:rPr lang="ru-RU" sz="5400" b="1" dirty="0" smtClean="0"/>
            </a:br>
            <a:r>
              <a:rPr lang="ru-RU" sz="5400" b="1" dirty="0" smtClean="0"/>
              <a:t>Л - </a:t>
            </a:r>
            <a:br>
              <a:rPr lang="ru-RU" sz="5400" b="1" dirty="0" smtClean="0"/>
            </a:br>
            <a:r>
              <a:rPr lang="ru-RU" sz="5400" b="1" dirty="0" smtClean="0"/>
              <a:t>А - </a:t>
            </a:r>
            <a:br>
              <a:rPr lang="ru-RU" sz="5400" b="1" dirty="0" smtClean="0"/>
            </a:br>
            <a:r>
              <a:rPr lang="ru-RU" sz="5400" b="1" dirty="0" smtClean="0"/>
              <a:t>Г - </a:t>
            </a:r>
            <a:br>
              <a:rPr lang="ru-RU" sz="5400" b="1" dirty="0" smtClean="0"/>
            </a:br>
            <a:r>
              <a:rPr lang="ru-RU" sz="5400" b="1" dirty="0" smtClean="0"/>
              <a:t>С - </a:t>
            </a:r>
            <a:br>
              <a:rPr lang="ru-RU" sz="5400" b="1" dirty="0" smtClean="0"/>
            </a:br>
            <a:r>
              <a:rPr lang="ru-RU" sz="5400" b="1" dirty="0" smtClean="0"/>
              <a:t>К - </a:t>
            </a:r>
            <a:br>
              <a:rPr lang="ru-RU" sz="5400" b="1" dirty="0" smtClean="0"/>
            </a:br>
            <a:r>
              <a:rPr lang="ru-RU" sz="5400" b="1" dirty="0" smtClean="0"/>
              <a:t>П - </a:t>
            </a:r>
            <a:br>
              <a:rPr lang="ru-RU" sz="5400" b="1" dirty="0" smtClean="0"/>
            </a:br>
            <a:r>
              <a:rPr lang="ru-RU" sz="5400" b="1" dirty="0" smtClean="0"/>
              <a:t>И </a:t>
            </a:r>
            <a:r>
              <a:rPr lang="ru-RU" sz="5400" b="1" dirty="0" smtClean="0"/>
              <a:t>- 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836712"/>
          <a:ext cx="7776864" cy="5570689"/>
        </p:xfrm>
        <a:graphic>
          <a:graphicData uri="http://schemas.openxmlformats.org/drawingml/2006/table">
            <a:tbl>
              <a:tblPr/>
              <a:tblGrid>
                <a:gridCol w="2180749"/>
                <a:gridCol w="920153"/>
                <a:gridCol w="984413"/>
                <a:gridCol w="984413"/>
                <a:gridCol w="984413"/>
                <a:gridCol w="1722723"/>
              </a:tblGrid>
              <a:tr h="4500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spc="-5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2800" b="1" i="1" spc="25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spc="-5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spc="-5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Низкий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83568" y="1052736"/>
            <a:ext cx="78123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Модифицированный тест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Холланда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95536" y="621849"/>
            <a:ext cx="828092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Инструкция к заполнению бланка ответов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Предположим, что после соответствующего обучения вы сможете выполнять любую работу. Из предложенных ниже пар профессий надо выбрать ту, которая вам больше подходит (исходя из ваших способностей и возможностей). Рядом с названием профессии в скобках стоит код. В бланке отве­тов против кода выбранной профессии поставьте знак «+».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476672"/>
            <a:ext cx="777686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Возрастной контингент: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класс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диагностика при отборе учащихся в профильные классы;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выявление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общей готовности к профессиональному самоопределению учащихся 9-х классов на этапе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предпрофильной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подготовки.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560840" cy="576064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Бланк ответов и обработка результатов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764704"/>
          <a:ext cx="6840761" cy="3840480"/>
        </p:xfrm>
        <a:graphic>
          <a:graphicData uri="http://schemas.openxmlformats.org/drawingml/2006/table">
            <a:tbl>
              <a:tblPr/>
              <a:tblGrid>
                <a:gridCol w="2279705"/>
                <a:gridCol w="2280528"/>
                <a:gridCol w="2280528"/>
              </a:tblGrid>
              <a:tr h="1266055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Код профессии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Выбор (фиксировать плюсом «+»)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Сумма плюсов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7"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7145"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79512" y="4725144"/>
            <a:ext cx="87484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 представляют коды профессий, набравшие наибольшее количество плюсов. Предпочтительный «профессиональный тип» или «тип профессиональной среды» является совокупностью двух-трёх типов, набравших наибольшее количество плюсов.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400" b="1" dirty="0" smtClean="0"/>
              <a:t>Краткий список литературы по дидактической разработке занятия:</a:t>
            </a:r>
          </a:p>
          <a:p>
            <a:pPr>
              <a:buNone/>
            </a:pPr>
            <a:endParaRPr lang="ru-RU" sz="4400" b="1" dirty="0"/>
          </a:p>
          <a:p>
            <a:pPr>
              <a:buNone/>
            </a:pPr>
            <a:endParaRPr lang="ru-RU" sz="4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5100" dirty="0" smtClean="0"/>
              <a:t>Анализ образовательного запроса на </a:t>
            </a:r>
            <a:r>
              <a:rPr lang="ru-RU" sz="5100" dirty="0" err="1" smtClean="0"/>
              <a:t>предпрофильную</a:t>
            </a:r>
            <a:r>
              <a:rPr lang="ru-RU" sz="5100" dirty="0" smtClean="0"/>
              <a:t> подготовку в средних общеобразовательных школах г. Барнаула. –</a:t>
            </a:r>
            <a:r>
              <a:rPr lang="ru-RU" sz="5100" dirty="0" err="1" smtClean="0"/>
              <a:t>инф.-аналит.материалы</a:t>
            </a:r>
            <a:r>
              <a:rPr lang="ru-RU" sz="5100" dirty="0" smtClean="0"/>
              <a:t>, ГППЦ. - Барнаул, 2004.</a:t>
            </a:r>
          </a:p>
          <a:p>
            <a:pPr marL="514350" lvl="0" indent="-514350">
              <a:buFont typeface="+mj-lt"/>
              <a:buAutoNum type="arabicPeriod"/>
            </a:pPr>
            <a:endParaRPr lang="ru-RU" sz="51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5100" dirty="0" smtClean="0"/>
              <a:t>Диагностика </a:t>
            </a:r>
            <a:r>
              <a:rPr lang="ru-RU" sz="5100" dirty="0" err="1" smtClean="0"/>
              <a:t>профориентационного</a:t>
            </a:r>
            <a:r>
              <a:rPr lang="ru-RU" sz="5100" dirty="0" smtClean="0"/>
              <a:t> выбора. Методический комплект. - </a:t>
            </a:r>
            <a:r>
              <a:rPr lang="ru-RU" sz="5100" dirty="0" err="1" smtClean="0"/>
              <a:t>инф.-аналит.материалы</a:t>
            </a:r>
            <a:r>
              <a:rPr lang="ru-RU" sz="5100" dirty="0" smtClean="0"/>
              <a:t>, ГППЦ – Барнаул, 2005.</a:t>
            </a:r>
          </a:p>
          <a:p>
            <a:pPr marL="514350" lvl="0" indent="-514350">
              <a:buFont typeface="+mj-lt"/>
              <a:buAutoNum type="arabicPeriod"/>
            </a:pPr>
            <a:endParaRPr lang="ru-RU" sz="51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5100" dirty="0" err="1" smtClean="0"/>
              <a:t>Лопухова</a:t>
            </a:r>
            <a:r>
              <a:rPr lang="ru-RU" sz="5100" dirty="0" smtClean="0"/>
              <a:t> О.Г. Методика диагностики устойчивости профессиональной направленности личности//Журнал практической психологии. - 2003. - №1. – С. 26 – 34.</a:t>
            </a:r>
          </a:p>
          <a:p>
            <a:pPr marL="514350" lvl="0" indent="-514350">
              <a:buFont typeface="+mj-lt"/>
              <a:buAutoNum type="arabicPeriod"/>
            </a:pPr>
            <a:endParaRPr lang="ru-RU" sz="51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5100" dirty="0" smtClean="0"/>
              <a:t>Лучшие психологические тесты для профотбора и профориентации/ Под </a:t>
            </a:r>
            <a:r>
              <a:rPr lang="ru-RU" sz="5100" dirty="0" err="1" smtClean="0"/>
              <a:t>ред.А.Ф.Кудряшева</a:t>
            </a:r>
            <a:r>
              <a:rPr lang="ru-RU" sz="5100" dirty="0" smtClean="0"/>
              <a:t>.- Петрозаводск,1992.</a:t>
            </a:r>
          </a:p>
          <a:p>
            <a:pPr marL="514350" lvl="0" indent="-514350">
              <a:buFont typeface="+mj-lt"/>
              <a:buAutoNum type="arabicPeriod"/>
            </a:pPr>
            <a:endParaRPr lang="ru-RU" sz="5100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332656"/>
            <a:ext cx="702027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профессиональных интересов и склонностей школьников;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выяснение предметного содержания профильных интересов школьников;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диагностика образовательных  интересов школьника;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-выявление профессионального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психотипа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личности учащихся.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67544" y="404664"/>
            <a:ext cx="655272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Психологические компетентности личности: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направленность личности;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компетентность школьника;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-психологическая готовность к выбору дифференцированного профильного образования.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260648"/>
            <a:ext cx="68407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Теоретико-методологические основания: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предметов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Предметные области профильной подготовки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специальностей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способностей школьника;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Личностный вопросник (Флаг-тест);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Модифицированный тест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Голланда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67544" y="1196171"/>
            <a:ext cx="60841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 занятия: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психологические 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тесты (анкетирование, тестирование)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Инструментарий: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Медиа-доска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b="1" dirty="0"/>
              <a:t>Карта предметов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1700808"/>
            <a:ext cx="864096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ПРЕДМЕТНЫЕ ОБЛАСТИ ПРОФИЛЬНОЙ ПОДГОТОВКИ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</a:t>
            </a: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Выберите желаемый профиль обучения и укажите наиболее интересные  для изучения предметные  области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95536" y="1484784"/>
            <a:ext cx="8352928" cy="437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ОЦЕНКА СПОСОБНОСТЕЙ ШКОЛЬНИКА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Обведите те высказывания, с которыми Вы согласны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732</Words>
  <Application>Microsoft Office PowerPoint</Application>
  <PresentationFormat>Экран (4:3)</PresentationFormat>
  <Paragraphs>253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Профориентационная диагностика профессиональных  и образовательных интересов </vt:lpstr>
      <vt:lpstr>Слайд 2</vt:lpstr>
      <vt:lpstr>Слайд 3</vt:lpstr>
      <vt:lpstr>Слайд 4</vt:lpstr>
      <vt:lpstr>Слайд 5</vt:lpstr>
      <vt:lpstr>Слайд 6</vt:lpstr>
      <vt:lpstr>Карта предметов </vt:lpstr>
      <vt:lpstr>Слайд 8</vt:lpstr>
      <vt:lpstr>Слайд 9</vt:lpstr>
      <vt:lpstr>Слайд 10</vt:lpstr>
      <vt:lpstr>Слайд 11</vt:lpstr>
      <vt:lpstr>Личностный вопросник (ФЛАГ - тест) </vt:lpstr>
      <vt:lpstr>Слайд 13</vt:lpstr>
      <vt:lpstr>Слайд 14</vt:lpstr>
      <vt:lpstr>Слайд 15</vt:lpstr>
      <vt:lpstr>Ф -  Л -  А -  Г -  С -  К -  П -  И - </vt:lpstr>
      <vt:lpstr>Слайд 17</vt:lpstr>
      <vt:lpstr>Слайд 18</vt:lpstr>
      <vt:lpstr>Слайд 19</vt:lpstr>
      <vt:lpstr>Бланк ответов и обработка результатов 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Профориентационная диагностика профессиональных  и образовательных интересов </dc:title>
  <dc:creator>Пользователь</dc:creator>
  <cp:lastModifiedBy>Пользователь</cp:lastModifiedBy>
  <cp:revision>2</cp:revision>
  <dcterms:created xsi:type="dcterms:W3CDTF">2015-03-31T14:50:37Z</dcterms:created>
  <dcterms:modified xsi:type="dcterms:W3CDTF">2015-03-31T15:54:42Z</dcterms:modified>
</cp:coreProperties>
</file>