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8" r:id="rId12"/>
    <p:sldId id="269" r:id="rId13"/>
    <p:sldId id="271" r:id="rId14"/>
    <p:sldId id="273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66" autoAdjust="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4F28-3DEE-43CB-B991-7F9A0E3A9ED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64EE-E0C8-4D54-9926-73F3BC0B5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4F28-3DEE-43CB-B991-7F9A0E3A9ED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64EE-E0C8-4D54-9926-73F3BC0B5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4F28-3DEE-43CB-B991-7F9A0E3A9ED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64EE-E0C8-4D54-9926-73F3BC0B5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4F28-3DEE-43CB-B991-7F9A0E3A9ED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64EE-E0C8-4D54-9926-73F3BC0B5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4F28-3DEE-43CB-B991-7F9A0E3A9ED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64EE-E0C8-4D54-9926-73F3BC0B5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4F28-3DEE-43CB-B991-7F9A0E3A9ED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64EE-E0C8-4D54-9926-73F3BC0B5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4F28-3DEE-43CB-B991-7F9A0E3A9ED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64EE-E0C8-4D54-9926-73F3BC0B5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4F28-3DEE-43CB-B991-7F9A0E3A9ED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64EE-E0C8-4D54-9926-73F3BC0B5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4F28-3DEE-43CB-B991-7F9A0E3A9ED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64EE-E0C8-4D54-9926-73F3BC0B5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4F28-3DEE-43CB-B991-7F9A0E3A9ED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64EE-E0C8-4D54-9926-73F3BC0B5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4F28-3DEE-43CB-B991-7F9A0E3A9ED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64EE-E0C8-4D54-9926-73F3BC0B5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74F28-3DEE-43CB-B991-7F9A0E3A9ED4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264EE-E0C8-4D54-9926-73F3BC0B56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fanasev-uchebnik-pog-angliyskomu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692696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latin typeface="Gabriola" pitchFamily="82" charset="0"/>
              </a:rPr>
              <a:t>Профориентационная</a:t>
            </a:r>
            <a:r>
              <a:rPr lang="ru-RU" sz="4800" b="1" dirty="0" smtClean="0">
                <a:latin typeface="Gabriola" pitchFamily="82" charset="0"/>
              </a:rPr>
              <a:t> диагностика профессиональных </a:t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>и образовательных интересов</a:t>
            </a:r>
            <a:endParaRPr lang="ru-RU" sz="4800" b="1" dirty="0"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4941168"/>
            <a:ext cx="6332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abriola" pitchFamily="82" charset="0"/>
              </a:rPr>
              <a:t>Выполнили</a:t>
            </a:r>
            <a:r>
              <a:rPr lang="en-US" sz="2800" b="1" dirty="0" smtClean="0">
                <a:latin typeface="Gabriola" pitchFamily="82" charset="0"/>
              </a:rPr>
              <a:t>:</a:t>
            </a:r>
            <a:r>
              <a:rPr lang="ru-RU" sz="2800" b="1" dirty="0" smtClean="0">
                <a:latin typeface="Gabriola" pitchFamily="82" charset="0"/>
              </a:rPr>
              <a:t> Поспелова Наталия</a:t>
            </a:r>
            <a:r>
              <a:rPr lang="en-US" sz="2800" b="1" dirty="0" smtClean="0">
                <a:latin typeface="Gabriola" pitchFamily="82" charset="0"/>
              </a:rPr>
              <a:t>,</a:t>
            </a:r>
            <a:r>
              <a:rPr lang="ru-RU" sz="2800" b="1" dirty="0" smtClean="0">
                <a:latin typeface="Gabriola" pitchFamily="82" charset="0"/>
              </a:rPr>
              <a:t> Шульга Елена </a:t>
            </a:r>
            <a:r>
              <a:rPr lang="ru-RU" sz="2800" b="1" dirty="0" err="1" smtClean="0">
                <a:latin typeface="Gabriola" pitchFamily="82" charset="0"/>
              </a:rPr>
              <a:t>гр</a:t>
            </a:r>
            <a:r>
              <a:rPr lang="en-US" sz="2800" b="1" dirty="0" smtClean="0">
                <a:latin typeface="Gabriola" pitchFamily="82" charset="0"/>
              </a:rPr>
              <a:t>.</a:t>
            </a:r>
            <a:r>
              <a:rPr lang="ru-RU" sz="2800" b="1" dirty="0" smtClean="0">
                <a:latin typeface="Gabriola" pitchFamily="82" charset="0"/>
              </a:rPr>
              <a:t>1851</a:t>
            </a:r>
            <a:endParaRPr lang="ru-RU" sz="28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old_paper_psd_by_tlmedia-d1ghh1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115616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340768"/>
            <a:ext cx="7451263" cy="1800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15616" y="3429000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Gabriola" pitchFamily="82" charset="0"/>
              </a:rPr>
              <a:t>Подсчитайте сумму положительных ответов, указанных в каждом столбце</a:t>
            </a:r>
            <a:endParaRPr lang="ru-RU" sz="40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old_paper_psd_by_tlmedia-d1ghh1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83768" y="404664"/>
            <a:ext cx="4131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Gabriola" pitchFamily="82" charset="0"/>
              </a:rPr>
              <a:t>Виды способностей:</a:t>
            </a:r>
            <a:endParaRPr lang="ru-RU" sz="4800" b="1" dirty="0"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564243"/>
            <a:ext cx="5221301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 smtClean="0">
                <a:latin typeface="Gabriola" pitchFamily="82" charset="0"/>
                <a:ea typeface="Times New Roman"/>
              </a:rPr>
              <a:t>I</a:t>
            </a:r>
            <a:r>
              <a:rPr lang="ru-RU" sz="3200" b="1" dirty="0" smtClean="0">
                <a:latin typeface="Gabriola" pitchFamily="82" charset="0"/>
                <a:ea typeface="Times New Roman"/>
              </a:rPr>
              <a:t> физические</a:t>
            </a:r>
          </a:p>
          <a:p>
            <a:pPr algn="just"/>
            <a:r>
              <a:rPr lang="en-US" sz="3200" b="1" dirty="0" smtClean="0">
                <a:latin typeface="Gabriola" pitchFamily="82" charset="0"/>
                <a:ea typeface="Times New Roman"/>
              </a:rPr>
              <a:t>II</a:t>
            </a:r>
            <a:r>
              <a:rPr lang="ru-RU" sz="3200" b="1" dirty="0" smtClean="0">
                <a:latin typeface="Gabriola" pitchFamily="82" charset="0"/>
                <a:ea typeface="Times New Roman"/>
              </a:rPr>
              <a:t> организационные</a:t>
            </a:r>
          </a:p>
          <a:p>
            <a:pPr algn="just"/>
            <a:r>
              <a:rPr lang="en-US" sz="3200" b="1" dirty="0" smtClean="0">
                <a:latin typeface="Gabriola" pitchFamily="82" charset="0"/>
                <a:ea typeface="Times New Roman"/>
              </a:rPr>
              <a:t>III</a:t>
            </a:r>
            <a:r>
              <a:rPr lang="ru-RU" sz="3200" b="1" dirty="0" smtClean="0">
                <a:latin typeface="Gabriola" pitchFamily="82" charset="0"/>
                <a:ea typeface="Times New Roman"/>
              </a:rPr>
              <a:t> математические</a:t>
            </a:r>
          </a:p>
          <a:p>
            <a:pPr algn="just"/>
            <a:r>
              <a:rPr lang="en-US" sz="3200" b="1" dirty="0" smtClean="0">
                <a:latin typeface="Gabriola" pitchFamily="82" charset="0"/>
                <a:ea typeface="Times New Roman"/>
              </a:rPr>
              <a:t>IV</a:t>
            </a:r>
            <a:r>
              <a:rPr lang="ru-RU" sz="3200" b="1" dirty="0" smtClean="0">
                <a:latin typeface="Gabriola" pitchFamily="82" charset="0"/>
                <a:ea typeface="Times New Roman"/>
              </a:rPr>
              <a:t> конструкторско-технические   </a:t>
            </a:r>
          </a:p>
          <a:p>
            <a:pPr algn="just"/>
            <a:r>
              <a:rPr lang="ru-RU" sz="3200" b="1" dirty="0" smtClean="0">
                <a:solidFill>
                  <a:prstClr val="black"/>
                </a:solidFill>
                <a:latin typeface="Gabriola" pitchFamily="82" charset="0"/>
                <a:ea typeface="Times New Roman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Gabriola" pitchFamily="82" charset="0"/>
                <a:ea typeface="Times New Roman"/>
              </a:rPr>
              <a:t>V</a:t>
            </a:r>
            <a:r>
              <a:rPr lang="ru-RU" sz="3200" b="1" dirty="0" smtClean="0">
                <a:solidFill>
                  <a:prstClr val="black"/>
                </a:solidFill>
                <a:latin typeface="Gabriola" pitchFamily="82" charset="0"/>
                <a:ea typeface="Times New Roman"/>
              </a:rPr>
              <a:t> эмоционально-изобразительные</a:t>
            </a:r>
            <a:endParaRPr lang="ru-RU" sz="3200" b="1" dirty="0" smtClean="0">
              <a:latin typeface="Gabriola" pitchFamily="82" charset="0"/>
              <a:ea typeface="Times New Roman"/>
            </a:endParaRPr>
          </a:p>
          <a:p>
            <a:pPr algn="just"/>
            <a:r>
              <a:rPr lang="en-US" sz="3200" b="1" dirty="0" smtClean="0">
                <a:solidFill>
                  <a:prstClr val="black"/>
                </a:solidFill>
                <a:latin typeface="Gabriola" pitchFamily="82" charset="0"/>
                <a:ea typeface="Times New Roman"/>
              </a:rPr>
              <a:t>VI</a:t>
            </a:r>
            <a:r>
              <a:rPr lang="ru-RU" sz="3200" b="1" dirty="0" smtClean="0">
                <a:solidFill>
                  <a:prstClr val="black"/>
                </a:solidFill>
                <a:latin typeface="Gabriola" pitchFamily="82" charset="0"/>
                <a:ea typeface="Times New Roman"/>
              </a:rPr>
              <a:t> коммуникативные</a:t>
            </a:r>
            <a:endParaRPr lang="ru-RU" sz="3200" b="1" dirty="0" smtClean="0">
              <a:latin typeface="Gabriola" pitchFamily="82" charset="0"/>
              <a:ea typeface="Times New Roman"/>
            </a:endParaRPr>
          </a:p>
          <a:p>
            <a:pPr algn="just"/>
            <a:r>
              <a:rPr lang="en-US" sz="3200" b="1" dirty="0" smtClean="0">
                <a:solidFill>
                  <a:prstClr val="black"/>
                </a:solidFill>
                <a:latin typeface="Gabriola" pitchFamily="82" charset="0"/>
                <a:ea typeface="Times New Roman"/>
              </a:rPr>
              <a:t>VII</a:t>
            </a:r>
            <a:r>
              <a:rPr lang="ru-RU" sz="3200" b="1" dirty="0" smtClean="0">
                <a:solidFill>
                  <a:prstClr val="black"/>
                </a:solidFill>
                <a:latin typeface="Gabriola" pitchFamily="82" charset="0"/>
                <a:ea typeface="Times New Roman"/>
              </a:rPr>
              <a:t> музыкальные</a:t>
            </a:r>
            <a:endParaRPr lang="ru-RU" sz="3200" b="1" dirty="0" smtClean="0">
              <a:latin typeface="Gabriola" pitchFamily="82" charset="0"/>
              <a:ea typeface="Times New Roman"/>
            </a:endParaRPr>
          </a:p>
          <a:p>
            <a:pPr algn="just"/>
            <a:r>
              <a:rPr lang="en-US" sz="3200" b="1" dirty="0" smtClean="0">
                <a:latin typeface="Gabriola" pitchFamily="82" charset="0"/>
                <a:ea typeface="Times New Roman"/>
              </a:rPr>
              <a:t>VIII </a:t>
            </a:r>
            <a:r>
              <a:rPr lang="en-US" sz="3200" b="1" dirty="0" err="1" smtClean="0">
                <a:latin typeface="Gabriola" pitchFamily="82" charset="0"/>
                <a:ea typeface="Times New Roman"/>
              </a:rPr>
              <a:t>художественно-изобразительные</a:t>
            </a:r>
            <a:endParaRPr lang="ru-RU" sz="3200" b="1" dirty="0" smtClean="0">
              <a:latin typeface="Gabriola" pitchFamily="82" charset="0"/>
              <a:ea typeface="Times New Roman"/>
            </a:endParaRPr>
          </a:p>
          <a:p>
            <a:pPr algn="just"/>
            <a:r>
              <a:rPr lang="ru-RU" sz="3200" b="1" dirty="0" smtClean="0">
                <a:latin typeface="Gabriola" pitchFamily="82" charset="0"/>
                <a:ea typeface="Times New Roman"/>
              </a:rPr>
              <a:t>IX филология</a:t>
            </a:r>
          </a:p>
          <a:p>
            <a:r>
              <a:rPr lang="ru-RU" sz="1400" b="1" dirty="0" smtClean="0">
                <a:latin typeface="Times New Roman"/>
                <a:ea typeface="Times New Roman"/>
              </a:rPr>
              <a:t> </a:t>
            </a:r>
            <a:endParaRPr lang="ru-RU" sz="1400" dirty="0" smtClean="0">
              <a:latin typeface="Times New Roman"/>
              <a:ea typeface="Times New Roman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1043608" y="1844824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043608" y="2276872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043608" y="2780928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043608" y="3284984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043608" y="3717032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043608" y="4221088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043608" y="4725144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1043608" y="5229200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043608" y="5733256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ld_paper_psd_by_tlmedia-d1ghh1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260648"/>
            <a:ext cx="756084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Личностный вопросник (ФЛАГ — тест)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Цель упражнения</a:t>
            </a:r>
            <a:r>
              <a:rPr lang="ru-RU" sz="2800" b="1" dirty="0">
                <a:latin typeface="Gabriola" pitchFamily="82" charset="0"/>
              </a:rPr>
              <a:t> измерить профессиональный </a:t>
            </a:r>
            <a:r>
              <a:rPr lang="ru-RU" sz="2800" b="1" dirty="0" err="1">
                <a:latin typeface="Gabriola" pitchFamily="82" charset="0"/>
              </a:rPr>
              <a:t>психотип</a:t>
            </a:r>
            <a:r>
              <a:rPr lang="ru-RU" sz="2800" b="1" dirty="0">
                <a:latin typeface="Gabriola" pitchFamily="82" charset="0"/>
              </a:rPr>
              <a:t> личности учащихся</a:t>
            </a:r>
          </a:p>
          <a:p>
            <a:pPr fontAlgn="base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Аннотация для школьников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2800" b="1" dirty="0">
                <a:latin typeface="Gabriola" pitchFamily="82" charset="0"/>
              </a:rPr>
              <a:t>–  Сейчас мы с вами разберем, какие бывают </a:t>
            </a:r>
            <a:r>
              <a:rPr lang="ru-RU" sz="2800" b="1" dirty="0" err="1">
                <a:latin typeface="Gabriola" pitchFamily="82" charset="0"/>
              </a:rPr>
              <a:t>психотипы</a:t>
            </a:r>
            <a:r>
              <a:rPr lang="ru-RU" sz="2800" b="1" dirty="0">
                <a:latin typeface="Gabriola" pitchFamily="82" charset="0"/>
              </a:rPr>
              <a:t> личности и к какому типу характера вы относитесь. </a:t>
            </a:r>
            <a:r>
              <a:rPr lang="ru-RU" sz="2800" b="1" dirty="0" err="1">
                <a:latin typeface="Gabriola" pitchFamily="82" charset="0"/>
              </a:rPr>
              <a:t>Психотип</a:t>
            </a:r>
            <a:r>
              <a:rPr lang="ru-RU" sz="2800" b="1" dirty="0">
                <a:latin typeface="Gabriola" pitchFamily="82" charset="0"/>
              </a:rPr>
              <a:t> (психологический тип или тип характера) - совокупность черт характера, описывающая узнаваемый тип человека с точки зрения психологии. </a:t>
            </a:r>
            <a:r>
              <a:rPr lang="ru-RU" sz="2800" b="1" dirty="0" err="1">
                <a:latin typeface="Gabriola" pitchFamily="82" charset="0"/>
              </a:rPr>
              <a:t>Психотип</a:t>
            </a:r>
            <a:r>
              <a:rPr lang="ru-RU" sz="2800" b="1" dirty="0">
                <a:latin typeface="Gabriola" pitchFamily="82" charset="0"/>
              </a:rPr>
              <a:t> - описание, чего от человека такого типа можно ждать в тех или иных ситуациях и по каким внешним признакам об этом догадаться.</a:t>
            </a:r>
          </a:p>
          <a:p>
            <a:pPr lvl="0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Время проведения</a:t>
            </a:r>
            <a:r>
              <a:rPr lang="ru-RU" sz="2800" b="1" i="1" dirty="0">
                <a:latin typeface="Gabriola" pitchFamily="82" charset="0"/>
              </a:rPr>
              <a:t> - </a:t>
            </a:r>
            <a:r>
              <a:rPr lang="ru-RU" sz="2800" b="1" dirty="0">
                <a:latin typeface="Gabriola" pitchFamily="82" charset="0"/>
              </a:rPr>
              <a:t>25— 30 минут.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_paper_psd_by_tlmedia-d1ghh1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67544" y="-153888"/>
            <a:ext cx="8316416" cy="6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Часть 1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>
              <a:latin typeface="Gabriola" pitchFamily="82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Инструкции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Во всех личностных тестах вам необходимо ответить, согласны Вы или нет с различными утверждениями. Помните, что не существует правильных или неправильных ответов. Ответ, который Вы даете, отражает Ваши собственные представления и чувства. Часто трудно точно решить, согласны Вы или нет с тем или иным утверждением, а таком  случае выбирайте тот ответ, который Вам кажется белее правильным.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При выполнении личностных тестов постарайтесь не думать ни о какой работе, совсем не думайте о профессии.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_paper_psd_by_tlmedia-d1ghh1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7504" y="-790248"/>
            <a:ext cx="8676456" cy="764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                                                                                                      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Часть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2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abriola" pitchFamily="8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Times New Roman" pitchFamily="18" charset="0"/>
                <a:cs typeface="Arial" pitchFamily="34" charset="0"/>
              </a:rPr>
              <a:t>Инструкция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В части 2 вопросника вы должны представить себе, что о вас могут сказать люди. При этом не старайтесь быть ни чересчур скромным, ни слишком самоуверенным: ваши ответы должны отражать ваше действительное представление о том, как, по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вашему, к Вам относятся. (Если Вы прямо зададите эти вопрос своим друзьям, близким, убедитесь, что получаете правдивый, а недипломатичный ответ, и спроси­те себя, насколько необъективны могут быть эти люди.) Часть 2 состоит из списка слов или фраз, которые люди могут использовать, чтобы описать.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_paper_psd_by_tlmedia-d1ghh1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7544" y="584974"/>
            <a:ext cx="7380312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Всесторонняя оценка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личности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Gabriola" pitchFamily="82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abriola" pitchFamily="82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Мы подробно изучили четыре индивидуальные характери­стики, и теперь пришло время составить полную картину вашей личности. Перенесите полученные вами в личност­ном тесте результаты в таблицу, отметив крестиком соответствующие значения.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_paper_psd_by_tlmedia-d1ghh1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2386608" cy="617869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Gabriola" pitchFamily="82" charset="0"/>
              </a:rPr>
              <a:t>Ф - </a:t>
            </a:r>
            <a:br>
              <a:rPr lang="ru-RU" sz="5400" b="1" dirty="0" smtClean="0">
                <a:latin typeface="Gabriola" pitchFamily="82" charset="0"/>
              </a:rPr>
            </a:br>
            <a:r>
              <a:rPr lang="ru-RU" sz="5400" b="1" dirty="0" smtClean="0">
                <a:latin typeface="Gabriola" pitchFamily="82" charset="0"/>
              </a:rPr>
              <a:t>Л - </a:t>
            </a:r>
            <a:br>
              <a:rPr lang="ru-RU" sz="5400" b="1" dirty="0" smtClean="0">
                <a:latin typeface="Gabriola" pitchFamily="82" charset="0"/>
              </a:rPr>
            </a:br>
            <a:r>
              <a:rPr lang="ru-RU" sz="5400" b="1" dirty="0" smtClean="0">
                <a:latin typeface="Gabriola" pitchFamily="82" charset="0"/>
              </a:rPr>
              <a:t>А - </a:t>
            </a:r>
            <a:br>
              <a:rPr lang="ru-RU" sz="5400" b="1" dirty="0" smtClean="0">
                <a:latin typeface="Gabriola" pitchFamily="82" charset="0"/>
              </a:rPr>
            </a:br>
            <a:r>
              <a:rPr lang="ru-RU" sz="5400" b="1" dirty="0" smtClean="0">
                <a:latin typeface="Gabriola" pitchFamily="82" charset="0"/>
              </a:rPr>
              <a:t>Г - </a:t>
            </a:r>
            <a:br>
              <a:rPr lang="ru-RU" sz="5400" b="1" dirty="0" smtClean="0">
                <a:latin typeface="Gabriola" pitchFamily="82" charset="0"/>
              </a:rPr>
            </a:br>
            <a:r>
              <a:rPr lang="ru-RU" sz="5400" b="1" dirty="0" smtClean="0">
                <a:latin typeface="Gabriola" pitchFamily="82" charset="0"/>
              </a:rPr>
              <a:t>С - </a:t>
            </a:r>
            <a:br>
              <a:rPr lang="ru-RU" sz="5400" b="1" dirty="0" smtClean="0">
                <a:latin typeface="Gabriola" pitchFamily="82" charset="0"/>
              </a:rPr>
            </a:br>
            <a:r>
              <a:rPr lang="ru-RU" sz="5400" b="1" dirty="0" smtClean="0">
                <a:latin typeface="Gabriola" pitchFamily="82" charset="0"/>
              </a:rPr>
              <a:t>К - </a:t>
            </a:r>
            <a:br>
              <a:rPr lang="ru-RU" sz="5400" b="1" dirty="0" smtClean="0">
                <a:latin typeface="Gabriola" pitchFamily="82" charset="0"/>
              </a:rPr>
            </a:br>
            <a:r>
              <a:rPr lang="ru-RU" sz="5400" b="1" dirty="0" smtClean="0">
                <a:latin typeface="Gabriola" pitchFamily="82" charset="0"/>
              </a:rPr>
              <a:t>П - </a:t>
            </a:r>
            <a:br>
              <a:rPr lang="ru-RU" sz="5400" b="1" dirty="0" smtClean="0">
                <a:latin typeface="Gabriola" pitchFamily="82" charset="0"/>
              </a:rPr>
            </a:br>
            <a:r>
              <a:rPr lang="ru-RU" sz="5400" b="1" dirty="0" smtClean="0">
                <a:latin typeface="Gabriola" pitchFamily="82" charset="0"/>
              </a:rPr>
              <a:t>И - </a:t>
            </a:r>
            <a:endParaRPr lang="ru-RU" sz="54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_paper_psd_by_tlmedia-d1ghh1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836712"/>
          <a:ext cx="7776864" cy="5570689"/>
        </p:xfrm>
        <a:graphic>
          <a:graphicData uri="http://schemas.openxmlformats.org/drawingml/2006/table">
            <a:tbl>
              <a:tblPr/>
              <a:tblGrid>
                <a:gridCol w="2180749"/>
                <a:gridCol w="920153"/>
                <a:gridCol w="984413"/>
                <a:gridCol w="984413"/>
                <a:gridCol w="984413"/>
                <a:gridCol w="1722723"/>
              </a:tblGrid>
              <a:tr h="450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spc="-5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2800" b="1" i="1" spc="25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spc="-5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Низкий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Низкий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ld_paper_psd_by_tlmedia-d1ghh1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Определение профессионального типа личности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Дж.Голланд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. </a:t>
            </a: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Цель упражнения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2400" b="1" dirty="0">
                <a:latin typeface="Gabriola" pitchFamily="82" charset="0"/>
              </a:rPr>
              <a:t>определить профессиональный тип личности.</a:t>
            </a: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Аннотация для школьников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2400" b="1" dirty="0">
                <a:latin typeface="Gabriola" pitchFamily="82" charset="0"/>
              </a:rPr>
              <a:t>–  Люди давно заметили, что профессия накладывает отпечаток на личность человека. Однако справедливо и другое: не только профессиональная дея­тельность формирует личностные особенности, но каждый человек по своим личностным качествам подходит к определенному типу профессий. Американский психолог Дж. </a:t>
            </a:r>
            <a:r>
              <a:rPr lang="ru-RU" sz="2400" b="1" dirty="0" err="1">
                <a:latin typeface="Gabriola" pitchFamily="82" charset="0"/>
              </a:rPr>
              <a:t>Голланд</a:t>
            </a:r>
            <a:r>
              <a:rPr lang="ru-RU" sz="2400" b="1" dirty="0">
                <a:latin typeface="Gabriola" pitchFamily="82" charset="0"/>
              </a:rPr>
              <a:t> (</a:t>
            </a:r>
            <a:r>
              <a:rPr lang="ru-RU" sz="2400" b="1" dirty="0" err="1">
                <a:latin typeface="Gabriola" pitchFamily="82" charset="0"/>
              </a:rPr>
              <a:t>Holland</a:t>
            </a:r>
            <a:r>
              <a:rPr lang="ru-RU" sz="2400" b="1" dirty="0">
                <a:latin typeface="Gabriola" pitchFamily="82" charset="0"/>
              </a:rPr>
              <a:t>) установил связь между психологическим типом человека и его профессией и разработал шкалу приспособленности различных типов личности к шести профессиональным областям, изобразив ее в виде углов шестиугольника. Буквы, обозначающие каждый из шести типов, расположены в определенном порядке: Р — реалистический тип, И — интеллектуальный, С — социальный, О — офисный, П — предпринимательский, А — артистический.</a:t>
            </a:r>
          </a:p>
          <a:p>
            <a:r>
              <a:rPr lang="ru-RU" sz="2400" b="1" dirty="0">
                <a:latin typeface="Gabriola" pitchFamily="82" charset="0"/>
              </a:rPr>
              <a:t>Сейчас мы определим профессиональный тип вашей личности.</a:t>
            </a:r>
          </a:p>
          <a:p>
            <a:pPr fontAlgn="base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Время проведения - 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20— 25 минут.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old_paper_psd_by_tlmedia-d1ghh1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0" y="2420888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Инструкция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r>
              <a:rPr lang="ru-RU" sz="3200" dirty="0">
                <a:latin typeface="Gabriola" pitchFamily="82" charset="0"/>
              </a:rPr>
              <a:t>Представьте, что вы обладаете универсальными способностями и профессиональными навыками. Прочитайте список профессий, сравнивая их попарно. После каждой профессии стоит буква. Это код профессии. Выберите профессию, которая для вас более привлекательна, и в бланке ответов рядом с ее кодом поставьте «+». Если в паре «автомеханик (Р)» — «физиотерапевт (С)» для вас интереснее профессия автомеханика. Код этой профессии — Р. Значит, в бланке ответов в строке «Р» надо поставить «+».</a:t>
            </a:r>
          </a:p>
          <a:p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979711" y="404664"/>
          <a:ext cx="5472608" cy="1737995"/>
        </p:xfrm>
        <a:graphic>
          <a:graphicData uri="http://schemas.openxmlformats.org/drawingml/2006/table">
            <a:tbl>
              <a:tblPr/>
              <a:tblGrid>
                <a:gridCol w="1163257"/>
                <a:gridCol w="43580"/>
                <a:gridCol w="261556"/>
                <a:gridCol w="261556"/>
                <a:gridCol w="261556"/>
                <a:gridCol w="263127"/>
                <a:gridCol w="263127"/>
                <a:gridCol w="262341"/>
                <a:gridCol w="263127"/>
                <a:gridCol w="262341"/>
                <a:gridCol w="263127"/>
                <a:gridCol w="370734"/>
                <a:gridCol w="43580"/>
                <a:gridCol w="1372187"/>
                <a:gridCol w="73832"/>
                <a:gridCol w="43580"/>
              </a:tblGrid>
              <a:tr h="248285"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Times New Roman"/>
                          <a:cs typeface="Calibri"/>
                        </a:rPr>
                        <a:t>Код профессии</a:t>
                      </a: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Times New Roman"/>
                          <a:cs typeface="Calibri"/>
                        </a:rPr>
                        <a:t>Плюсы</a:t>
                      </a: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Сумма плюсов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kern="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latin typeface="Calibri"/>
                          <a:ea typeface="SimSun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8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8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8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8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О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8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П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8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old_paper_psd_by_tlmedia-d1ghh1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16632"/>
            <a:ext cx="770485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Gabriola" pitchFamily="82" charset="0"/>
              </a:rPr>
              <a:t>Цели:  </a:t>
            </a:r>
          </a:p>
          <a:p>
            <a:pPr lvl="0"/>
            <a:r>
              <a:rPr lang="ru-RU" sz="4800" b="1" dirty="0" err="1">
                <a:latin typeface="Gabriola" pitchFamily="82" charset="0"/>
              </a:rPr>
              <a:t>Профориентационная</a:t>
            </a:r>
            <a:r>
              <a:rPr lang="ru-RU" sz="4800" b="1" dirty="0">
                <a:latin typeface="Gabriola" pitchFamily="82" charset="0"/>
              </a:rPr>
              <a:t> диагностика интересов, способностей,</a:t>
            </a:r>
          </a:p>
          <a:p>
            <a:r>
              <a:rPr lang="ru-RU" sz="4800" b="1" dirty="0">
                <a:latin typeface="Gabriola" pitchFamily="82" charset="0"/>
              </a:rPr>
              <a:t>склонностей и особенностей личности;</a:t>
            </a:r>
          </a:p>
          <a:p>
            <a:pPr lvl="0"/>
            <a:r>
              <a:rPr lang="ru-RU" sz="4800" b="1" dirty="0">
                <a:latin typeface="Gabriola" pitchFamily="82" charset="0"/>
              </a:rPr>
              <a:t>Диагностика профессиональной направленности личности.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ld_paper_psd_by_tlmedia-d1ghh1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548680"/>
            <a:ext cx="85324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Краткий список литературы по дидактической разработке занятия:</a:t>
            </a:r>
          </a:p>
          <a:p>
            <a:pPr lvl="0"/>
            <a:r>
              <a:rPr lang="ru-RU" sz="3200" dirty="0" err="1">
                <a:latin typeface="Gabriola" pitchFamily="82" charset="0"/>
              </a:rPr>
              <a:t>Пряжников</a:t>
            </a:r>
            <a:r>
              <a:rPr lang="ru-RU" sz="3200" dirty="0">
                <a:latin typeface="Gabriola" pitchFamily="82" charset="0"/>
              </a:rPr>
              <a:t> Н.С. Методы активизации профессионального и личностного самоопределения. -  М., 2002.</a:t>
            </a:r>
          </a:p>
          <a:p>
            <a:pPr lvl="0"/>
            <a:r>
              <a:rPr lang="ru-RU" sz="3200" dirty="0" err="1">
                <a:latin typeface="Gabriola" pitchFamily="82" charset="0"/>
              </a:rPr>
              <a:t>Резапкина</a:t>
            </a:r>
            <a:r>
              <a:rPr lang="ru-RU" sz="3200" dirty="0">
                <a:latin typeface="Gabriola" pitchFamily="82" charset="0"/>
              </a:rPr>
              <a:t> Г.В. Психология и выбор профессии. Программа </a:t>
            </a:r>
            <a:r>
              <a:rPr lang="ru-RU" sz="3200" dirty="0" err="1">
                <a:latin typeface="Gabriola" pitchFamily="82" charset="0"/>
              </a:rPr>
              <a:t>предпрофильной</a:t>
            </a:r>
            <a:r>
              <a:rPr lang="ru-RU" sz="3200" dirty="0">
                <a:latin typeface="Gabriola" pitchFamily="82" charset="0"/>
              </a:rPr>
              <a:t> подготовки: учебно-методическое пособие. М. Генезис, 2014-208с.</a:t>
            </a:r>
          </a:p>
          <a:p>
            <a:pPr lvl="0"/>
            <a:r>
              <a:rPr lang="ru-RU" sz="3200" dirty="0">
                <a:latin typeface="Gabriola" pitchFamily="82" charset="0"/>
              </a:rPr>
              <a:t>Янова Н.Г. Вопросы психолого-педагогического сопровождения школьника на этапе </a:t>
            </a:r>
            <a:r>
              <a:rPr lang="ru-RU" sz="3200" dirty="0" err="1">
                <a:latin typeface="Gabriola" pitchFamily="82" charset="0"/>
              </a:rPr>
              <a:t>предпрофильной</a:t>
            </a:r>
            <a:r>
              <a:rPr lang="ru-RU" sz="3200" dirty="0">
                <a:latin typeface="Gabriola" pitchFamily="82" charset="0"/>
              </a:rPr>
              <a:t>  и профильной подготовки. –Изд-во «Сами», Барнаул, 2006.-155с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ld_paper_psd_by_tlmedia-d1ghh1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27584" y="-99392"/>
            <a:ext cx="7776864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Задачи:</a:t>
            </a:r>
          </a:p>
          <a:p>
            <a:pPr lvl="0"/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Профориентационная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диагностика профессиональных интересов;</a:t>
            </a:r>
          </a:p>
          <a:p>
            <a:pPr lvl="0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Организация процедур психолого-педагогической диагностики и самодиагностики профессиональной направленности личности; </a:t>
            </a:r>
          </a:p>
          <a:p>
            <a:pPr lvl="0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Выявление профессионального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психотипа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личности;</a:t>
            </a:r>
          </a:p>
          <a:p>
            <a:pPr lvl="0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Расширение представлений учащихся о мире профессий.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ld_paper_psd_by_tlmedia-d1ghh1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820891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>
                <a:latin typeface="Gabriola" pitchFamily="82" charset="0"/>
              </a:rPr>
              <a:t>Психологические компетентности личности:</a:t>
            </a:r>
          </a:p>
          <a:p>
            <a:pPr lvl="0" algn="just"/>
            <a:endParaRPr lang="en-US" sz="4000" b="1" dirty="0" smtClean="0">
              <a:latin typeface="Gabriola" pitchFamily="82" charset="0"/>
            </a:endParaRPr>
          </a:p>
          <a:p>
            <a:pPr lvl="0" algn="just"/>
            <a:r>
              <a:rPr lang="ru-RU" sz="4000" b="1" dirty="0" smtClean="0">
                <a:latin typeface="Gabriola" pitchFamily="82" charset="0"/>
              </a:rPr>
              <a:t>Навыки </a:t>
            </a:r>
            <a:r>
              <a:rPr lang="ru-RU" sz="4000" b="1" dirty="0">
                <a:latin typeface="Gabriola" pitchFamily="82" charset="0"/>
              </a:rPr>
              <a:t>самопознания в области профориентации и профессионального самоопределения;</a:t>
            </a:r>
          </a:p>
          <a:p>
            <a:pPr lvl="0" algn="just"/>
            <a:endParaRPr lang="en-US" sz="4000" b="1" dirty="0" smtClean="0">
              <a:latin typeface="Gabriola" pitchFamily="82" charset="0"/>
            </a:endParaRPr>
          </a:p>
          <a:p>
            <a:pPr lvl="0" algn="just"/>
            <a:r>
              <a:rPr lang="ru-RU" sz="4000" b="1" dirty="0" err="1" smtClean="0">
                <a:latin typeface="Gabriola" pitchFamily="82" charset="0"/>
              </a:rPr>
              <a:t>Профориентационная</a:t>
            </a:r>
            <a:r>
              <a:rPr lang="ru-RU" sz="4000" b="1" dirty="0" smtClean="0">
                <a:latin typeface="Gabriola" pitchFamily="82" charset="0"/>
              </a:rPr>
              <a:t> </a:t>
            </a:r>
            <a:r>
              <a:rPr lang="ru-RU" sz="4000" b="1" dirty="0">
                <a:latin typeface="Gabriola" pitchFamily="82" charset="0"/>
              </a:rPr>
              <a:t>компетентность школьника;</a:t>
            </a:r>
          </a:p>
          <a:p>
            <a:pPr lvl="0" algn="just"/>
            <a:endParaRPr lang="en-US" sz="4000" b="1" dirty="0" smtClean="0">
              <a:latin typeface="Gabriola" pitchFamily="82" charset="0"/>
            </a:endParaRPr>
          </a:p>
          <a:p>
            <a:pPr lvl="0" algn="just"/>
            <a:r>
              <a:rPr lang="ru-RU" sz="4000" b="1" dirty="0" smtClean="0">
                <a:latin typeface="Gabriola" pitchFamily="82" charset="0"/>
              </a:rPr>
              <a:t>Профессиональная </a:t>
            </a:r>
            <a:r>
              <a:rPr lang="ru-RU" sz="4000" b="1" dirty="0">
                <a:latin typeface="Gabriola" pitchFamily="82" charset="0"/>
              </a:rPr>
              <a:t>направленность личности;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old_paper_psd_by_tlmedia-d1ghh1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204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583521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111375" algn="l"/>
              </a:tabLs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Times New Roman" pitchFamily="18" charset="0"/>
                <a:cs typeface="Century Gothic" pitchFamily="34" charset="0"/>
              </a:rPr>
              <a:t>Теоретико-методологические основания: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2111375" algn="l"/>
              </a:tabLs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Times New Roman" pitchFamily="18" charset="0"/>
                <a:cs typeface="Century Gothic" pitchFamily="34" charset="0"/>
              </a:rPr>
              <a:t>«Карта интересов» А.Е.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Times New Roman" pitchFamily="18" charset="0"/>
                <a:cs typeface="Century Gothic" pitchFamily="34" charset="0"/>
              </a:rPr>
              <a:t>Голомшток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Times New Roman" pitchFamily="18" charset="0"/>
                <a:cs typeface="Century Gothic" pitchFamily="34" charset="0"/>
              </a:rPr>
              <a:t>;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2111375" algn="l"/>
              </a:tabLs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Times New Roman" pitchFamily="18" charset="0"/>
                <a:cs typeface="Century Gothic" pitchFamily="34" charset="0"/>
              </a:rPr>
              <a:t>Оценка способностей школьника;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2111375" algn="l"/>
              </a:tabLs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Times New Roman" pitchFamily="18" charset="0"/>
                <a:cs typeface="Century Gothic" pitchFamily="34" charset="0"/>
              </a:rPr>
              <a:t>Личностный вопросник (Флаг-тест);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2111375" algn="l"/>
              </a:tabLs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Times New Roman" pitchFamily="18" charset="0"/>
                <a:cs typeface="Century Gothic" pitchFamily="34" charset="0"/>
              </a:rPr>
              <a:t>Модифицированный тест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Times New Roman" pitchFamily="18" charset="0"/>
                <a:cs typeface="Century Gothic" pitchFamily="34" charset="0"/>
              </a:rPr>
              <a:t>Голланда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Times New Roman" pitchFamily="18" charset="0"/>
                <a:cs typeface="Century Gothic" pitchFamily="34" charset="0"/>
              </a:rPr>
              <a:t>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old_paper_psd_by_tlmedia-d1ghh1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204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83568" y="-92081"/>
            <a:ext cx="7992888" cy="657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Форма занятия: психологические и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профориентационные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тесты (анкетирование, тестирование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)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Инструментарий: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Методики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lvl="0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Проектор</a:t>
            </a:r>
          </a:p>
          <a:p>
            <a:pPr lvl="0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Ноутбук</a:t>
            </a:r>
          </a:p>
          <a:p>
            <a:pPr lvl="0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Раздаточный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материал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111375" algn="l"/>
              </a:tabLst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old_paper_psd_by_tlmedia-d1ghh1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204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11560" y="332656"/>
            <a:ext cx="7992888" cy="679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«Карта интересов» А.Е.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Голомшток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600" b="1" i="1" dirty="0"/>
              <a:t>Цель упражнения</a:t>
            </a:r>
            <a:r>
              <a:rPr lang="ru-RU" sz="3600" dirty="0"/>
              <a:t> – изучения интересов и склонностей школьников старших классов в различных сферах деятельности.</a:t>
            </a:r>
          </a:p>
          <a:p>
            <a:pPr lvl="0">
              <a:buNone/>
            </a:pPr>
            <a:r>
              <a:rPr lang="ru-RU" sz="3600" b="1" i="1" dirty="0"/>
              <a:t>Аннотация для школьников</a:t>
            </a:r>
            <a:r>
              <a:rPr lang="ru-RU" sz="3600" dirty="0"/>
              <a:t> – С помощью этого теста вы сможете оценить и проанализировать ваши интересы и  склонности. </a:t>
            </a:r>
          </a:p>
          <a:p>
            <a:pPr lvl="0">
              <a:buNone/>
            </a:pPr>
            <a:r>
              <a:rPr lang="ru-RU" sz="3600" b="1" i="1" dirty="0"/>
              <a:t>Время проведения</a:t>
            </a:r>
            <a:r>
              <a:rPr lang="ru-RU" sz="3600" i="1" dirty="0"/>
              <a:t> - </a:t>
            </a:r>
            <a:r>
              <a:rPr lang="ru-RU" sz="3600" dirty="0"/>
              <a:t>15 — 20 минут.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111375" algn="l"/>
              </a:tabLst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ld_paper_psd_by_tlmedia-d1ghh1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" y="1842660"/>
          <a:ext cx="9143990" cy="50153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</a:tblGrid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100" b="1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100" i="0" u="none" strike="noStrike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100" i="0" u="none" strike="noStrike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100" i="0" u="none" strike="noStrike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100" i="0" u="none" strike="noStrike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1100" i="0" u="none" strike="noStrike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ru-RU" sz="1100" i="0" u="none" strike="noStrike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ru-RU" sz="1100" i="0" u="none" strike="noStrike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ru-RU" sz="1100" i="0" u="none" strike="noStrike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ru-RU" sz="1100" i="0" u="none" strike="noStrike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ru-RU" sz="1100" i="0" u="none" strike="noStrike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 </a:t>
                      </a:r>
                      <a:endParaRPr lang="ru-RU" sz="1000" kern="50" dirty="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30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31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32</a:t>
                      </a: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33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34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35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36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37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38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39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40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41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42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43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44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45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46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47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48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49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50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51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52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53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54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55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56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57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58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59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60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61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62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63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64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65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66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67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68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69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70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71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72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73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74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75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76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77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78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79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80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81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82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83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84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85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86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87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88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89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90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91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92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93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94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95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96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97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98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99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100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101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102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103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104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105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106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107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108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109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110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111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112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113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114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115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116 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117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118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119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120</a:t>
                      </a: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121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122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123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124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125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126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127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128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129</a:t>
                      </a: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130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131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132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133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134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135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136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137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138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139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140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141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142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143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144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145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146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147</a:t>
                      </a: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148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149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150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151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152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153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154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155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156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157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158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159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160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161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162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163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164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165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166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167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168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169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842660"/>
          <a:ext cx="9143990" cy="50153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  <a:gridCol w="315310"/>
              </a:tblGrid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100" b="1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100" i="0" u="none" strike="noStrike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100" i="0" u="none" strike="noStrike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100" i="0" u="none" strike="noStrike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1100" i="0" u="none" strike="noStrike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ru-RU" sz="1100" i="0" u="none" strike="noStrike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ru-RU" sz="1100" i="0" u="none" strike="noStrike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ru-RU" sz="1100" i="0" u="none" strike="noStrike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ru-RU" sz="1100" i="0" u="none" strike="noStrike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ru-RU" sz="1100" i="0" u="none" strike="noStrike" kern="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none" strike="noStrike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ru-RU" sz="1100" i="0" u="none" strike="noStrike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 </a:t>
                      </a:r>
                      <a:endParaRPr lang="ru-RU" sz="1000" kern="50" dirty="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 </a:t>
                      </a:r>
                      <a:endParaRPr lang="ru-RU" sz="1000" kern="50" dirty="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30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31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32</a:t>
                      </a: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33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34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35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36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37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38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39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40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41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42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43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44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45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46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47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48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49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50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51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52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53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54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55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56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57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58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59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60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61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62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63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64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65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66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67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68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69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70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71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72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73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74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75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76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77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78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79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80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81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82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83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84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85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86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87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 </a:t>
                      </a:r>
                      <a:endParaRPr lang="ru-RU" sz="1000" kern="50" dirty="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 </a:t>
                      </a:r>
                      <a:endParaRPr lang="ru-RU" sz="1000" kern="50" dirty="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88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89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90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91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92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93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94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95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96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97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98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99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100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101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102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103</a:t>
                      </a: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104</a:t>
                      </a: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105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106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107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108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109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110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111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112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113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114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115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116 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 </a:t>
                      </a:r>
                      <a:endParaRPr lang="ru-RU" sz="1000" kern="50" dirty="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 </a:t>
                      </a:r>
                      <a:endParaRPr lang="ru-RU" sz="1000" kern="50" dirty="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117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118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119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120</a:t>
                      </a: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121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122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123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124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125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126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127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128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129</a:t>
                      </a: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130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131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132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133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134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135</a:t>
                      </a: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136</a:t>
                      </a: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137</a:t>
                      </a: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138</a:t>
                      </a: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139</a:t>
                      </a: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140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141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142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143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144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145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 </a:t>
                      </a:r>
                      <a:endParaRPr lang="ru-RU" sz="1000" kern="50" dirty="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 </a:t>
                      </a:r>
                      <a:endParaRPr lang="ru-RU" sz="1000" kern="50" dirty="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 </a:t>
                      </a:r>
                      <a:endParaRPr lang="ru-RU" sz="1000" kern="50"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45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146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/>
                        <a:t>147</a:t>
                      </a: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148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149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150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151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152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153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154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155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156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157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158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159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160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161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162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163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164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165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166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167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168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/>
                        <a:t>169</a:t>
                      </a:r>
                      <a:endParaRPr lang="ru-RU" sz="1100" kern="5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5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flipH="1">
            <a:off x="2097438" y="692696"/>
            <a:ext cx="4706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Обработка  результатов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ld_paper_psd_by_tlmedia-d1ghh1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0" y="548680"/>
            <a:ext cx="860444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ОЦЕНКА СПОСОБНОСТЕ ШКОЛЬНИКА </a:t>
            </a:r>
          </a:p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Цель упражнения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4000" b="1" dirty="0">
                <a:latin typeface="Gabriola" pitchFamily="82" charset="0"/>
              </a:rPr>
              <a:t>– оценить потенциальные способности человека решать различные задачи. </a:t>
            </a:r>
          </a:p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Аннотация для школьников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–  </a:t>
            </a:r>
            <a:r>
              <a:rPr lang="ru-RU" sz="4000" b="1" dirty="0">
                <a:latin typeface="Gabriola" pitchFamily="82" charset="0"/>
              </a:rPr>
              <a:t>Следующий тест – это специально подобранный стандартизованный набор заданий, служащий для оценки потенциальной способности человека решать различные задачи. </a:t>
            </a:r>
          </a:p>
          <a:p>
            <a:pPr lvl="0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Время проведения </a:t>
            </a:r>
            <a:r>
              <a:rPr lang="ru-RU" sz="4000" b="1" i="1" dirty="0">
                <a:latin typeface="Gabriola" pitchFamily="82" charset="0"/>
              </a:rPr>
              <a:t>- </a:t>
            </a:r>
            <a:r>
              <a:rPr lang="ru-RU" sz="4000" b="1" dirty="0">
                <a:latin typeface="Gabriola" pitchFamily="82" charset="0"/>
              </a:rPr>
              <a:t>15 — 20 минут.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1432</Words>
  <Application>Microsoft Office PowerPoint</Application>
  <PresentationFormat>Экран (4:3)</PresentationFormat>
  <Paragraphs>841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Ф -  Л -  А -  Г -  С -  К -  П -  И - 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Dom</cp:lastModifiedBy>
  <cp:revision>9</cp:revision>
  <dcterms:created xsi:type="dcterms:W3CDTF">2016-04-04T15:11:29Z</dcterms:created>
  <dcterms:modified xsi:type="dcterms:W3CDTF">2016-04-04T16:38:36Z</dcterms:modified>
</cp:coreProperties>
</file>