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265" r:id="rId3"/>
    <p:sldId id="416" r:id="rId4"/>
    <p:sldId id="417" r:id="rId5"/>
    <p:sldId id="332" r:id="rId6"/>
    <p:sldId id="418" r:id="rId7"/>
    <p:sldId id="419" r:id="rId8"/>
    <p:sldId id="420" r:id="rId9"/>
    <p:sldId id="359" r:id="rId10"/>
    <p:sldId id="421" r:id="rId11"/>
    <p:sldId id="396" r:id="rId12"/>
    <p:sldId id="394" r:id="rId13"/>
    <p:sldId id="422" r:id="rId14"/>
    <p:sldId id="423" r:id="rId15"/>
    <p:sldId id="425" r:id="rId16"/>
    <p:sldId id="424" r:id="rId17"/>
    <p:sldId id="430" r:id="rId18"/>
    <p:sldId id="427" r:id="rId19"/>
    <p:sldId id="431" r:id="rId20"/>
    <p:sldId id="428" r:id="rId21"/>
    <p:sldId id="429" r:id="rId22"/>
    <p:sldId id="432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375" r:id="rId34"/>
    <p:sldId id="456" r:id="rId35"/>
    <p:sldId id="445" r:id="rId36"/>
    <p:sldId id="446" r:id="rId37"/>
    <p:sldId id="447" r:id="rId38"/>
    <p:sldId id="448" r:id="rId39"/>
    <p:sldId id="449" r:id="rId40"/>
    <p:sldId id="450" r:id="rId41"/>
    <p:sldId id="453" r:id="rId42"/>
    <p:sldId id="451" r:id="rId43"/>
    <p:sldId id="452" r:id="rId44"/>
    <p:sldId id="454" r:id="rId45"/>
    <p:sldId id="457" r:id="rId46"/>
    <p:sldId id="426" r:id="rId47"/>
    <p:sldId id="399" r:id="rId48"/>
    <p:sldId id="400" r:id="rId49"/>
    <p:sldId id="401" r:id="rId50"/>
    <p:sldId id="402" r:id="rId51"/>
    <p:sldId id="403" r:id="rId52"/>
    <p:sldId id="409" r:id="rId53"/>
    <p:sldId id="405" r:id="rId54"/>
    <p:sldId id="406" r:id="rId55"/>
    <p:sldId id="408" r:id="rId56"/>
    <p:sldId id="413" r:id="rId57"/>
    <p:sldId id="414" r:id="rId58"/>
    <p:sldId id="415" r:id="rId59"/>
  </p:sldIdLst>
  <p:sldSz cx="12188825" cy="6858000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66CC"/>
    <a:srgbClr val="9900FF"/>
    <a:srgbClr val="0033CC"/>
    <a:srgbClr val="9933FF"/>
    <a:srgbClr val="003399"/>
    <a:srgbClr val="000099"/>
    <a:srgbClr val="0066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803" autoAdjust="0"/>
  </p:normalViewPr>
  <p:slideViewPr>
    <p:cSldViewPr showGuides="1">
      <p:cViewPr varScale="1">
        <p:scale>
          <a:sx n="69" d="100"/>
          <a:sy n="69" d="100"/>
        </p:scale>
        <p:origin x="-900" y="-10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442" y="1600200"/>
            <a:ext cx="10967827" cy="3746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3A59-CBBA-4B76-B6E2-76C19FF2D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7.jpeg"/><Relationship Id="rId3" Type="http://schemas.openxmlformats.org/officeDocument/2006/relationships/image" Target="../media/image50.jpeg"/><Relationship Id="rId7" Type="http://schemas.openxmlformats.org/officeDocument/2006/relationships/image" Target="../media/image63.jpeg"/><Relationship Id="rId12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68.jpeg"/><Relationship Id="rId9" Type="http://schemas.openxmlformats.org/officeDocument/2006/relationships/image" Target="../media/image61.jpeg"/><Relationship Id="rId1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56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0.jpeg"/><Relationship Id="rId7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image" Target="../media/image55.jpeg"/><Relationship Id="rId5" Type="http://schemas.openxmlformats.org/officeDocument/2006/relationships/image" Target="../media/image61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1764" y="3429000"/>
            <a:ext cx="9289032" cy="3429000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ПОТРЕБНОСТИ В ПСИХОЛОГИЧЕСКОЙ ПОМОЩИ</a:t>
            </a:r>
            <a:endParaRPr lang="ru-RU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52736"/>
            <a:ext cx="12188825" cy="2232248"/>
          </a:xfrm>
          <a:prstGeom prst="rect">
            <a:avLst/>
          </a:prstGeom>
          <a:solidFill>
            <a:schemeClr val="bg2">
              <a:lumMod val="10000"/>
              <a:lumOff val="90000"/>
              <a:alpha val="11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36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6600" dirty="0" smtClean="0"/>
              <a:t>                      МОНИТОРИНГ 2014</a:t>
            </a:r>
            <a:endParaRPr lang="en-GB" sz="8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7828" y="98072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8152"/>
            <a:ext cx="3646140" cy="2122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237551" y="4429132"/>
            <a:ext cx="3951273" cy="871520"/>
          </a:xfrm>
        </p:spPr>
        <p:txBody>
          <a:bodyPr/>
          <a:lstStyle/>
          <a:p>
            <a:r>
              <a:rPr lang="ru-RU" dirty="0" smtClean="0"/>
              <a:t>ЭМОТИОЛОГИЯ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36562" y="500042"/>
            <a:ext cx="7429552" cy="5280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Достижении эмотиологии позволяют убедиться в том, что  эмоциональность / эмотивность не является оппозитом рационального, вербального и ментального поведения. Эмоции тесно связаны с сознанием и процессами мышления и что все вербализованные эмоции являются осознанными, а значит - интеллектуальными и кодированными.</a:t>
            </a:r>
          </a:p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Эмоции выступают </a:t>
            </a:r>
            <a:r>
              <a:rPr lang="ru-RU" sz="2400" dirty="0">
                <a:solidFill>
                  <a:srgbClr val="66CCFF"/>
                </a:solidFill>
              </a:rPr>
              <a:t>результатом когнитивной переработки некоторой информации</a:t>
            </a:r>
            <a:r>
              <a:rPr lang="ru-RU" sz="2400" dirty="0"/>
              <a:t>.</a:t>
            </a:r>
          </a:p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Когнитивно-ориентированная теория П. В. Симонова. Согласно этой теории </a:t>
            </a:r>
            <a:r>
              <a:rPr lang="ru-RU" sz="2400" dirty="0">
                <a:solidFill>
                  <a:srgbClr val="66CCFF"/>
                </a:solidFill>
              </a:rPr>
              <a:t>эмоция - отражение какой-либо актуальной потребности (её качества и величины) и вероятности (возможности) её удовлетворения</a:t>
            </a:r>
            <a:endParaRPr lang="en-GB" sz="2400" dirty="0">
              <a:solidFill>
                <a:srgbClr val="66CCFF"/>
              </a:solidFill>
            </a:endParaRPr>
          </a:p>
        </p:txBody>
      </p:sp>
      <p:pic>
        <p:nvPicPr>
          <p:cNvPr id="4" name="Рисунок 3" descr="MP900408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8990" y="500042"/>
            <a:ext cx="3672321" cy="367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074626">
            <a:off x="6012680" y="3721942"/>
            <a:ext cx="67526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МАНИФЕСТАЦИЯ</a:t>
            </a:r>
          </a:p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ПОМОЩИ:</a:t>
            </a:r>
          </a:p>
          <a:p>
            <a:pPr algn="ctr"/>
            <a:r>
              <a:rPr lang="ru-RU" sz="6000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КТО И КОГДА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MP900399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892" y="1196752"/>
            <a:ext cx="4680520" cy="3744416"/>
          </a:xfrm>
          <a:prstGeom prst="rect">
            <a:avLst/>
          </a:prstGeom>
        </p:spPr>
      </p:pic>
      <p:pic>
        <p:nvPicPr>
          <p:cNvPr id="6" name="Picture 2" descr="http://predm.kpmo.ru/images/site/preview/pre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368953" cy="5511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7934" y="285728"/>
          <a:ext cx="6000750" cy="3470148"/>
        </p:xfrm>
        <a:graphic>
          <a:graphicData uri="http://schemas.openxmlformats.org/drawingml/2006/table">
            <a:tbl>
              <a:tblPr/>
              <a:tblGrid>
                <a:gridCol w="60007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Properties (Scales)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Друг 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Мама/Папа могут помочь, 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Брат/сестра могут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Учитель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Классный руководитель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Интернет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Психолог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Взрослый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- - Телефон доверия может помочь, когда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- - Никто не может помочь, когда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80230" y="0"/>
          <a:ext cx="4819649" cy="6621659"/>
        </p:xfrm>
        <a:graphic>
          <a:graphicData uri="http://schemas.openxmlformats.org/drawingml/2006/table">
            <a:tbl>
              <a:tblPr/>
              <a:tblGrid>
                <a:gridCol w="3934156"/>
                <a:gridCol w="885493"/>
              </a:tblGrid>
              <a:tr h="223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ahoma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ru-RU" sz="1200" b="1" dirty="0"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ahoma"/>
                          <a:ea typeface="Calibri"/>
                          <a:cs typeface="Times New Roman"/>
                        </a:rPr>
                        <a:t>Subjects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ahoma"/>
                          <a:ea typeface="Calibri"/>
                          <a:cs typeface="Times New Roman"/>
                        </a:rPr>
                        <a:t>Source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в попал в беду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0,3028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Меня  сильно обидели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0,0524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Мне стыдно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-0,4303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Мне страшно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-0,0831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боюсь идти к доске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-0,8028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боюсь экзамена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-0,3704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ищу друзей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-0,2128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не знаю себя и свои способности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-0,3118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хочу измениться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-0,1358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делаю ошибки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-0,0761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У меня плохой почерк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-0,9501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не умею писать сочинение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-0,4617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плохо  запоминаю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-0,7819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в новом коллективе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-0,2991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ищу выход из неприятности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0,2781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хуже других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-0,7518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 выбираю профессию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0,2317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в ссоре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-0,4390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 обманываю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-0,7875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ничего не успеваю вовремя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-0,3756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Надо мной смеются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-0,4498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Мне нужен совет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0,3259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Я плохо учусь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-0,3436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Меня не понимают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ahoma"/>
                          <a:ea typeface="Calibri"/>
                          <a:cs typeface="Times New Roman"/>
                        </a:rPr>
                        <a:t>-0,2351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ahoma"/>
                          <a:ea typeface="Calibri"/>
                          <a:cs typeface="Times New Roman"/>
                        </a:rPr>
                        <a:t>У меня конфликт в школе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-0,2827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934" y="3786190"/>
          <a:ext cx="5876925" cy="841248"/>
        </p:xfrm>
        <a:graphic>
          <a:graphicData uri="http://schemas.openxmlformats.org/drawingml/2006/table">
            <a:tbl>
              <a:tblPr/>
              <a:tblGrid>
                <a:gridCol w="58769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/>
                          <a:ea typeface="Calibri"/>
                          <a:cs typeface="Times New Roman"/>
                        </a:rPr>
                        <a:t>Condition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/>
                          <a:ea typeface="Calibri"/>
                          <a:cs typeface="Times New Roman"/>
                        </a:rPr>
                        <a:t>Мне нужна помощь, когда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/>
                          <a:ea typeface="Calibri"/>
                          <a:cs typeface="Times New Roman"/>
                        </a:rPr>
                        <a:t>Предпочитаю самостоятельно искать выход, когда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0810" y="5490592"/>
            <a:ext cx="5857916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spc="1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РЕПЕРТУАРНЫЙ ТЕСТ АТРИБУЦИЙ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0810" y="4786322"/>
            <a:ext cx="5143536" cy="5715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spc="100" noProof="0" dirty="0" err="1" smtClean="0">
                <a:latin typeface="+mj-lt"/>
                <a:ea typeface="+mj-ea"/>
                <a:cs typeface="+mj-cs"/>
              </a:rPr>
              <a:t>дискурс</a:t>
            </a:r>
            <a:r>
              <a:rPr kumimoji="0" lang="ru-RU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</a:t>
            </a:r>
            <a:r>
              <a:rPr kumimoji="0" lang="ru-RU" sz="4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6496" y="285728"/>
          <a:ext cx="8838180" cy="4705350"/>
        </p:xfrm>
        <a:graphic>
          <a:graphicData uri="http://schemas.openxmlformats.org/drawingml/2006/table">
            <a:tbl>
              <a:tblPr/>
              <a:tblGrid>
                <a:gridCol w="4675937"/>
                <a:gridCol w="1264479"/>
                <a:gridCol w="1356681"/>
                <a:gridCol w="1541083"/>
              </a:tblGrid>
              <a:tr h="2000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Significances of the Categories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Properties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Categories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Друг 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Мама/Папа могут помочь, 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Брат/сестра могут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Учитель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Классный руководитель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Интернет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Психолог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Взрослый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Телефон доверия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- Никто не может помочь, 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Significance explained by 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3"/>
          <p:cNvSpPr txBox="1">
            <a:spLocks/>
          </p:cNvSpPr>
          <p:nvPr/>
        </p:nvSpPr>
        <p:spPr>
          <a:xfrm>
            <a:off x="379372" y="5286388"/>
            <a:ext cx="10429948" cy="130491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психологическая помощь: аноним и психолог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Педагогическая помощь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взрослых и помощь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слиблингов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570" y="714356"/>
            <a:ext cx="9144001" cy="7524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ПРЯМАЯ МАНИФЕСТАЦИЯ ПОМОЩИ</a:t>
            </a:r>
            <a:br>
              <a:rPr lang="ru-RU" sz="4000" dirty="0" smtClean="0"/>
            </a:br>
            <a:r>
              <a:rPr lang="ru-RU" sz="4000" dirty="0" smtClean="0"/>
              <a:t>ПСИХОЛОГА 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22446" y="1571612"/>
          <a:ext cx="6388100" cy="2007870"/>
        </p:xfrm>
        <a:graphic>
          <a:graphicData uri="http://schemas.openxmlformats.org/drawingml/2006/table">
            <a:tbl>
              <a:tblPr/>
              <a:tblGrid>
                <a:gridCol w="3378017"/>
                <a:gridCol w="913492"/>
                <a:gridCol w="980101"/>
                <a:gridCol w="1116490"/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800000"/>
                          </a:solidFill>
                          <a:latin typeface="Calibri"/>
                        </a:rPr>
                        <a:t>Categorial</a:t>
                      </a:r>
                      <a:r>
                        <a:rPr lang="en-US" sz="1600" b="0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 Definition of Ideal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Coordinates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Confidence</a:t>
                      </a:r>
                      <a:b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Probability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Intensities</a:t>
                      </a:r>
                      <a:b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of Properties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22446" y="4143380"/>
          <a:ext cx="6337316" cy="2357209"/>
        </p:xfrm>
        <a:graphic>
          <a:graphicData uri="http://schemas.openxmlformats.org/drawingml/2006/table">
            <a:tbl>
              <a:tblPr/>
              <a:tblGrid>
                <a:gridCol w="3474341"/>
                <a:gridCol w="954325"/>
                <a:gridCol w="954325"/>
                <a:gridCol w="954325"/>
              </a:tblGrid>
              <a:tr h="2248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800000"/>
                          </a:solidFill>
                          <a:latin typeface="Calibri"/>
                        </a:rPr>
                        <a:t>Categorial</a:t>
                      </a:r>
                      <a:r>
                        <a:rPr lang="en-US" sz="1600" b="0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 Definition of Ideal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Coordinates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Confidence</a:t>
                      </a:r>
                      <a:b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Probability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Intensities</a:t>
                      </a:r>
                      <a:b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of Properties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24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4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809056" y="1928802"/>
            <a:ext cx="2571768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ПОМОЩЬ НУЖНА</a:t>
            </a:r>
            <a:endParaRPr kumimoji="0" lang="ru-RU" sz="32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23370" y="4143380"/>
            <a:ext cx="2571768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САМ</a:t>
            </a:r>
            <a:endParaRPr kumimoji="0" lang="ru-RU" sz="32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570" y="714356"/>
            <a:ext cx="9144001" cy="7524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ПРЯМАЯ МАНИФЕСТАЦИЯ ПОМОЩИ</a:t>
            </a:r>
            <a:br>
              <a:rPr lang="ru-RU" sz="4000" dirty="0" smtClean="0"/>
            </a:br>
            <a:r>
              <a:rPr lang="ru-RU" sz="4000" dirty="0" smtClean="0"/>
              <a:t>ПСИХОЛОГА 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00" y="2000240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51668" y="3214686"/>
          <a:ext cx="4962525" cy="2453640"/>
        </p:xfrm>
        <a:graphic>
          <a:graphicData uri="http://schemas.openxmlformats.org/drawingml/2006/table">
            <a:tbl>
              <a:tblPr/>
              <a:tblGrid>
                <a:gridCol w="3786214"/>
                <a:gridCol w="11763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ahoma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ru-RU" sz="2000" b="1" dirty="0"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ahoma"/>
                          <a:ea typeface="Calibri"/>
                          <a:cs typeface="Times New Roman"/>
                        </a:rPr>
                        <a:t>Subjects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Calibri"/>
                          <a:cs typeface="Times New Roman"/>
                        </a:rPr>
                        <a:t>Source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Calibri"/>
                          <a:cs typeface="Times New Roman"/>
                        </a:rPr>
                        <a:t>Я в попал в беду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0,3028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Calibri"/>
                          <a:cs typeface="Times New Roman"/>
                        </a:rPr>
                        <a:t>Меня  сильно обидели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0,0524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Calibri"/>
                          <a:cs typeface="Times New Roman"/>
                        </a:rPr>
                        <a:t>Я ищу выход из неприятности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0,2781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Calibri"/>
                          <a:cs typeface="Times New Roman"/>
                        </a:rPr>
                        <a:t>Я  выбираю профессию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0,2317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Calibri"/>
                          <a:cs typeface="Times New Roman"/>
                        </a:rPr>
                        <a:t>Мне нужен совет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0,3259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САМОСТОЯТЕЛЬНЫЙ ЛОКУС РЕШЕНИЯ ПРОБЛЕМЫ: ПРЯМАЯ МАНИФЕСТАЦИЯ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86" y="1571612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51668" y="1714488"/>
          <a:ext cx="4214842" cy="5047488"/>
        </p:xfrm>
        <a:graphic>
          <a:graphicData uri="http://schemas.openxmlformats.org/drawingml/2006/table">
            <a:tbl>
              <a:tblPr/>
              <a:tblGrid>
                <a:gridCol w="2851712"/>
                <a:gridCol w="13631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ahoma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ahoma"/>
                          <a:ea typeface="Calibri"/>
                          <a:cs typeface="Times New Roman"/>
                        </a:rPr>
                        <a:t>Subjects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Source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Мне стыдно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0,5214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Я боюсь идти к доске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0,4927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ищу друзей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0,8649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У меня плохой почерк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0,5993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/>
                          <a:ea typeface="Calibri"/>
                          <a:cs typeface="Times New Roman"/>
                        </a:rPr>
                        <a:t>Я не умею писать сочинение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0,5081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Я плохо  запоминаю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0,5565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хуже других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0,7319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в ссоре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0,6088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 обманываю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0,7394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Я ничего не успеваю вовремя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0,5039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Надо мной смеются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0,4114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Я плохо учусь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ahoma"/>
                          <a:ea typeface="Calibri"/>
                          <a:cs typeface="Times New Roman"/>
                        </a:rPr>
                        <a:t>0,3268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/>
                          <a:ea typeface="Calibri"/>
                          <a:cs typeface="Times New Roman"/>
                        </a:rPr>
                        <a:t>Меня не понимают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ahoma"/>
                          <a:ea typeface="Calibri"/>
                          <a:cs typeface="Times New Roman"/>
                        </a:rPr>
                        <a:t>0,4629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20694" y="142852"/>
          <a:ext cx="12309519" cy="6756664"/>
        </p:xfrm>
        <a:graphic>
          <a:graphicData uri="http://schemas.openxmlformats.org/drawingml/2006/table">
            <a:tbl>
              <a:tblPr/>
              <a:tblGrid>
                <a:gridCol w="3357586"/>
                <a:gridCol w="715765"/>
                <a:gridCol w="641557"/>
                <a:gridCol w="571504"/>
                <a:gridCol w="642942"/>
                <a:gridCol w="785818"/>
                <a:gridCol w="642942"/>
                <a:gridCol w="642942"/>
                <a:gridCol w="571504"/>
                <a:gridCol w="500066"/>
                <a:gridCol w="642942"/>
                <a:gridCol w="714380"/>
                <a:gridCol w="635813"/>
                <a:gridCol w="621879"/>
                <a:gridCol w="621879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ahoma"/>
                          <a:ea typeface="Calibri"/>
                          <a:cs typeface="Times New Roman"/>
                        </a:rPr>
                        <a:t>Property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Страх экзамена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Конфликт в школе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Страх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Насмешки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Выбор профессии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Ищу выход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Меня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обидели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Попал в беду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Совет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Новый коллектив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Хочу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изменитьсяя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хуже других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Меня не понимают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Узнать себя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Друг 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80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85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Мама/Папа могут помочь, 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84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84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Брат/сестра могут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76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87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Учитель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39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51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Классный руководитель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Интернет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77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Психолог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53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highlight>
                            <a:srgbClr val="FF0000"/>
                          </a:highlight>
                          <a:latin typeface="Tahoma"/>
                          <a:ea typeface="Calibri"/>
                          <a:cs typeface="Times New Roman"/>
                        </a:rPr>
                        <a:t>-19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90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46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54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62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61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Взрослый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79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Телефон доверия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Никто не может помочь, когда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-44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ahoma"/>
                          <a:ea typeface="Calibri"/>
                          <a:cs typeface="Times New Roman"/>
                        </a:rPr>
                        <a:t>-78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ahoma"/>
                          <a:ea typeface="Calibri"/>
                          <a:cs typeface="Times New Roman"/>
                        </a:rPr>
                        <a:t>-59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7" marR="62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074626">
            <a:off x="6012680" y="3260277"/>
            <a:ext cx="67526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СКРЫТАЯ</a:t>
            </a:r>
          </a:p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МАНИФЕСТАЦИЯ</a:t>
            </a:r>
          </a:p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ПОМОЩИ:</a:t>
            </a:r>
          </a:p>
          <a:p>
            <a:pPr algn="ctr"/>
            <a:r>
              <a:rPr lang="ru-RU" sz="6000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MP900399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892" y="1196752"/>
            <a:ext cx="4680520" cy="3744416"/>
          </a:xfrm>
          <a:prstGeom prst="rect">
            <a:avLst/>
          </a:prstGeom>
        </p:spPr>
      </p:pic>
      <p:pic>
        <p:nvPicPr>
          <p:cNvPr id="6" name="Picture 2" descr="http://predm.kpmo.ru/images/site/preview/pre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368953" cy="5511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1214422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6" y="1214422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5652" y="2285992"/>
            <a:ext cx="2514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Мне нужен совет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36826" y="5857892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 ОБРАЗОВАТЕЛЬНОГО ВОЗРАСТНОГО  ЗАПРОСА НА ПСИХОЛОГИЧЕСКУЮ ПОМОЩЬ В УСЛОВИЯХ МОУ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диагностика ожиданий и потребностей  в психологической помощи  у   учащихся начальной, средней и старшей школы</a:t>
            </a:r>
            <a:endParaRPr lang="ru-RU" dirty="0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876" y="692696"/>
            <a:ext cx="3096344" cy="1802105"/>
          </a:xfrm>
          <a:prstGeom prst="rect">
            <a:avLst/>
          </a:prstGeom>
          <a:solidFill>
            <a:schemeClr val="tx1">
              <a:alpha val="9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854052" y="1916832"/>
            <a:ext cx="15121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СОКО 2014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6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65652" y="2143116"/>
            <a:ext cx="2613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Я не знаю себя 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свои способности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36826" y="5857892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2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08528" y="2071678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Я хуже других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379900" y="1928802"/>
            <a:ext cx="31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 хочу измениться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8579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4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22776" y="1857364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Меня не понимают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46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37024" y="1714488"/>
            <a:ext cx="366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 в новом коллективе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142984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4" y="1142984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08528" y="2143116"/>
            <a:ext cx="2798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 в попал в беду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65652" y="1785926"/>
            <a:ext cx="28536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 ищу выход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 неприятности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4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1272" y="1714488"/>
            <a:ext cx="3924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  выбираю профессию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2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08462" y="1857364"/>
            <a:ext cx="376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Меня  сильно обидели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6" y="1071546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379900" y="1714488"/>
            <a:ext cx="334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Надо мной смеются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0"/>
            <a:ext cx="9144002" cy="699864"/>
          </a:xfrm>
        </p:spPr>
        <p:txBody>
          <a:bodyPr/>
          <a:lstStyle/>
          <a:p>
            <a:r>
              <a:rPr lang="ru-RU" dirty="0" smtClean="0"/>
              <a:t>  НИР:  КОГНИТИВНЫЕ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9876" y="881336"/>
            <a:ext cx="5165695" cy="59766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Предмет исследования </a:t>
            </a:r>
            <a:r>
              <a:rPr lang="ru-RU" b="1" dirty="0" smtClean="0"/>
              <a:t>-  </a:t>
            </a:r>
            <a:r>
              <a:rPr lang="ru-RU" dirty="0" smtClean="0"/>
              <a:t>анализ  скрытых психологических установок - атрибуций  психологической помощи в условиях общеобразовательной школы.</a:t>
            </a:r>
          </a:p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Анализ схем каузальных атрибуций  психологической помощи </a:t>
            </a:r>
            <a:r>
              <a:rPr lang="ru-RU" dirty="0" smtClean="0"/>
              <a:t>позволяет реконструировать  актуальные потребности и мотивы  обращений к школьному психологу, сопоставить запрос на психологическую помощь с  ожиданиями от профессионального образа школьного психолога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26460" y="980728"/>
            <a:ext cx="4761773" cy="440431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Методы:</a:t>
            </a:r>
            <a:r>
              <a:rPr lang="ru-RU" b="1" dirty="0" smtClean="0"/>
              <a:t>  </a:t>
            </a:r>
            <a:r>
              <a:rPr lang="ru-RU" dirty="0" smtClean="0"/>
              <a:t>психодиагностика  аттитюдов и каузальных атрибуций личности с применением       </a:t>
            </a:r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тесовых   экспертных систем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Инструментарий</a:t>
            </a:r>
            <a:r>
              <a:rPr lang="ru-RU" b="1" dirty="0" smtClean="0"/>
              <a:t>:  </a:t>
            </a:r>
            <a:r>
              <a:rPr lang="ru-RU" dirty="0" smtClean="0"/>
              <a:t>репертуарные тесты ситуаций ,  отношений и действий.</a:t>
            </a:r>
          </a:p>
          <a:p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Программная реализация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SNY-RESEARCH  </a:t>
            </a:r>
            <a:r>
              <a:rPr lang="en-US" dirty="0" smtClean="0"/>
              <a:t>GROUP</a:t>
            </a:r>
            <a:r>
              <a:rPr lang="ru-RU" dirty="0" smtClean="0"/>
              <a:t>  - лауреат премии «Золотая Психея» 2003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1000108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6" y="1000108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65652" y="1857364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 боюсь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372" y="714356"/>
            <a:ext cx="5478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МНЕ НУЖНА ПОМОЩЬ, КОГДА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912748" y="714356"/>
            <a:ext cx="627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ПРЕДПОЧИТАЮ САМОСТОЯТЕЛЬНО ИСКАТЬ ВЫХОД, 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22512" y="5786454"/>
            <a:ext cx="7523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Психологическая помощь (телефон доверия, психолог, взрослый)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Педагогическая помощь (педагоги: учителя классный руководитель)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Аффилятивная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поддержка (Интернет, семья, друзья)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8" y="1000108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6" y="1000108"/>
            <a:ext cx="5940425" cy="4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379900" y="1643050"/>
            <a:ext cx="29686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 меня конфликт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школе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predm.kpmo.ru/images/site/preview/p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260648"/>
            <a:ext cx="6172200" cy="421957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05780" y="4869160"/>
            <a:ext cx="10369152" cy="13674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ПСИХОЭМОЦИОНАЛЬНЫЙ КОД</a:t>
            </a:r>
            <a:br>
              <a:rPr lang="ru-RU" sz="4800" dirty="0" smtClean="0"/>
            </a:br>
            <a:r>
              <a:rPr lang="ru-RU" sz="4800" dirty="0" smtClean="0"/>
              <a:t>ПЕРЕРАБОТКИ ИНФОРМАЦИИ</a:t>
            </a:r>
            <a:endParaRPr lang="ru-RU" sz="4800" dirty="0"/>
          </a:p>
        </p:txBody>
      </p:sp>
      <p:pic>
        <p:nvPicPr>
          <p:cNvPr id="7" name="Picture 6" descr="http://predm.kpmo.ru/images/site/preview/p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260648"/>
            <a:ext cx="6172200" cy="4219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5157192"/>
            <a:ext cx="10009112" cy="1367408"/>
          </a:xfrm>
        </p:spPr>
        <p:txBody>
          <a:bodyPr>
            <a:normAutofit/>
          </a:bodyPr>
          <a:lstStyle/>
          <a:p>
            <a:r>
              <a:rPr lang="ru-RU" dirty="0" smtClean="0"/>
              <a:t>СТАРШАЯ </a:t>
            </a:r>
            <a:r>
              <a:rPr lang="ru-RU" dirty="0" smtClean="0"/>
              <a:t>ШКОЛА</a:t>
            </a:r>
            <a:endParaRPr lang="ru-RU" sz="4800" dirty="0"/>
          </a:p>
        </p:txBody>
      </p:sp>
      <p:pic>
        <p:nvPicPr>
          <p:cNvPr id="3" name="Picture 2" descr="http://predm.kpmo.ru/images/site/preview/pre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620688"/>
            <a:ext cx="5976664" cy="42775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812162">
            <a:off x="5682039" y="2145556"/>
            <a:ext cx="6697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ТЕСТ  АТРИБУЦИЙ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4320480" cy="7038861"/>
        </p:xfrm>
        <a:graphic>
          <a:graphicData uri="http://schemas.openxmlformats.org/drawingml/2006/table">
            <a:tbl>
              <a:tblPr/>
              <a:tblGrid>
                <a:gridCol w="2723962"/>
                <a:gridCol w="519248"/>
                <a:gridCol w="539015"/>
                <a:gridCol w="538255"/>
              </a:tblGrid>
              <a:tr h="20807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Proximity of Objects States to Ideal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Конфликт</a:t>
                      </a: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Ссора</a:t>
                      </a: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Депрессия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Одиночество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Насилие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Страх 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Боль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Растерянность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Вина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Презрение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Наказание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Пренебрежение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Зависимость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Утрата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Забота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Плохое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настроение,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самочувств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Нехватка времени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2" marR="61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82244" y="165702"/>
            <a:ext cx="4392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Кластеры для интервенций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 – интеракция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2-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виктимность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3-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витальность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4-   суверенность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мораль-нрав.императив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86300" y="2060848"/>
          <a:ext cx="5461000" cy="4173474"/>
        </p:xfrm>
        <a:graphic>
          <a:graphicData uri="http://schemas.openxmlformats.org/drawingml/2006/table">
            <a:tbl>
              <a:tblPr/>
              <a:tblGrid>
                <a:gridCol w="3889375"/>
                <a:gridCol w="523875"/>
                <a:gridCol w="523875"/>
                <a:gridCol w="523875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Дом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Школа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,42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Родители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Друзья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Учителя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Враги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Одноклассники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Младшие братья/сестры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Старшие братья/сестры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Любимый человек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Лучший друг/подруга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ВУЗ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Интернет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Каникулы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Экзамен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 explained by category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38628" y="260648"/>
            <a:ext cx="36266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Сферы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атрибуций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1- школа (настоящее)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2-дом и семья (прошлое)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3- враги (опасность будущего)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5425330" cy="6870860"/>
        </p:xfrm>
        <a:graphic>
          <a:graphicData uri="http://schemas.openxmlformats.org/drawingml/2006/table">
            <a:tbl>
              <a:tblPr/>
              <a:tblGrid>
                <a:gridCol w="3863971"/>
                <a:gridCol w="520453"/>
                <a:gridCol w="520453"/>
                <a:gridCol w="520453"/>
              </a:tblGrid>
              <a:tr h="246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Объекты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атрибуций по сферам атрибуций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Конфликт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Ссора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Депрессия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Одиночество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Насилие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Страх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Боль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Растерянность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Презрение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Наказание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Пренебрежение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Зависимость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Утрата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Забота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Плохое настроение или самочувствие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Нехватка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32" marR="68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14492" y="4005064"/>
          <a:ext cx="4608512" cy="2243328"/>
        </p:xfrm>
        <a:graphic>
          <a:graphicData uri="http://schemas.openxmlformats.org/drawingml/2006/table">
            <a:tbl>
              <a:tblPr/>
              <a:tblGrid>
                <a:gridCol w="970824"/>
                <a:gridCol w="1300386"/>
                <a:gridCol w="1214647"/>
                <a:gridCol w="1122655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ПСИХОЛОГ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86500" y="1556792"/>
          <a:ext cx="4608512" cy="2243328"/>
        </p:xfrm>
        <a:graphic>
          <a:graphicData uri="http://schemas.openxmlformats.org/drawingml/2006/table">
            <a:tbl>
              <a:tblPr/>
              <a:tblGrid>
                <a:gridCol w="970824"/>
                <a:gridCol w="1300386"/>
                <a:gridCol w="1214647"/>
                <a:gridCol w="1122655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НАСТОЯЩЕЕ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06380" y="260648"/>
            <a:ext cx="59046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МАНИФЕСТАЦИЯ ПО СРЕДНИМ/БЕЗ СОСТОЯНИЙ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(экзальтация/ступор/депрессия) -пример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3772" y="260648"/>
          <a:ext cx="7344814" cy="6138836"/>
        </p:xfrm>
        <a:graphic>
          <a:graphicData uri="http://schemas.openxmlformats.org/drawingml/2006/table">
            <a:tbl>
              <a:tblPr/>
              <a:tblGrid>
                <a:gridCol w="1101074"/>
                <a:gridCol w="445202"/>
                <a:gridCol w="483382"/>
                <a:gridCol w="483382"/>
                <a:gridCol w="482700"/>
                <a:gridCol w="483382"/>
                <a:gridCol w="483382"/>
                <a:gridCol w="483382"/>
                <a:gridCol w="482700"/>
                <a:gridCol w="483382"/>
                <a:gridCol w="483382"/>
                <a:gridCol w="483382"/>
                <a:gridCol w="483382"/>
                <a:gridCol w="482700"/>
              </a:tblGrid>
              <a:tr h="210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Состояние 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u2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u12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uH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Конфликт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Ссора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Депрессия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Одиночество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Насилие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Страх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Боль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Растерянность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Презрение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Наказание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Пренебрежение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Зависимость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Утрата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,43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0,54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Забота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настроение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Нет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времени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0,50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55" marR="58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29916" y="1268760"/>
          <a:ext cx="5158309" cy="2824861"/>
        </p:xfrm>
        <a:graphic>
          <a:graphicData uri="http://schemas.openxmlformats.org/drawingml/2006/table">
            <a:tbl>
              <a:tblPr/>
              <a:tblGrid>
                <a:gridCol w="1849493"/>
                <a:gridCol w="420339"/>
                <a:gridCol w="2888477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Забота Совесть Учеба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- Школа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Учеба  Публичная оценка Равнодушие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Родители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Совесть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Друзья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Забота Совесть Учеба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- - Учителя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Публичная оценка Учеба Совесть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- - Одноклассники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Учеба Совесть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Любимый человек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Совесть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Лучший друг/подруга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Совесть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ВУЗ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Учеба Совесть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Контакты в сети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Каникулы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Забота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- Экзамен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Нехватка времени Совесть Растерянность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38628" y="1484784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№1:</a:t>
            </a:r>
          </a:p>
          <a:p>
            <a:pPr algn="r"/>
            <a:r>
              <a:rPr lang="ru-RU" sz="3200" b="1" dirty="0" smtClean="0"/>
              <a:t> СОЦ.ИМПЕРАТИВ</a:t>
            </a:r>
          </a:p>
          <a:p>
            <a:pPr algn="r"/>
            <a:r>
              <a:rPr lang="ru-RU" sz="3200" b="1" dirty="0" smtClean="0"/>
              <a:t>долженствования</a:t>
            </a:r>
          </a:p>
          <a:p>
            <a:pPr algn="r"/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82644" y="3182780"/>
            <a:ext cx="362666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Сферы  интервенций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Внешняя и внутренняя оценка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Локус-кнтроля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интернальность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Идеальный/реальный образ Я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Тайминг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Субъективная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витальность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Суверенность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Самоэффективность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1764" y="404664"/>
          <a:ext cx="6984775" cy="6099186"/>
        </p:xfrm>
        <a:graphic>
          <a:graphicData uri="http://schemas.openxmlformats.org/drawingml/2006/table">
            <a:tbl>
              <a:tblPr/>
              <a:tblGrid>
                <a:gridCol w="1014790"/>
                <a:gridCol w="445502"/>
                <a:gridCol w="445502"/>
                <a:gridCol w="267051"/>
                <a:gridCol w="444875"/>
                <a:gridCol w="445502"/>
                <a:gridCol w="445502"/>
                <a:gridCol w="445502"/>
                <a:gridCol w="444875"/>
                <a:gridCol w="445502"/>
                <a:gridCol w="445502"/>
                <a:gridCol w="445502"/>
                <a:gridCol w="444875"/>
                <a:gridCol w="445502"/>
                <a:gridCol w="358791"/>
              </a:tblGrid>
              <a:tr h="104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 состояние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uH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Конфликт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Ссора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Депрессия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Одиночество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Насилие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-0,69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Страх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Боль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Растерянность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Вина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-0,62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Презрение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Наказание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Пренебрежение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Зависимость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Утрата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Забота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Плохое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настроение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Нехватка времени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795" marR="37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5980" y="3429000"/>
          <a:ext cx="6336705" cy="3026918"/>
        </p:xfrm>
        <a:graphic>
          <a:graphicData uri="http://schemas.openxmlformats.org/drawingml/2006/table">
            <a:tbl>
              <a:tblPr/>
              <a:tblGrid>
                <a:gridCol w="1491933"/>
                <a:gridCol w="296434"/>
                <a:gridCol w="454833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Манипуляция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Зависимость Вина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чеба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Школа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Плохое настроение или самочувствие Равнодушие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Нет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Родители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Пренебрежение Презрение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Депрессия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Насилие Унижение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Забота Совесть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Друзья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Вина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Насилие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Вредные привычки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Насмешки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Учителя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Конфликт Растерянность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Одноклассники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Любимый человек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Страх Боль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Утрата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Лучшдруг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/подруга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Насмешки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ВУЗ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Растерянность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Контакты в сети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Одиночество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Ссора П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ренебрежение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Боль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Каникулы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Учеба Вредные привычки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Экзамен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Страх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Нехватка времени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22604" y="620688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№2:</a:t>
            </a:r>
          </a:p>
          <a:p>
            <a:pPr algn="r"/>
            <a:r>
              <a:rPr lang="ru-RU" sz="3200" b="1" dirty="0" smtClean="0"/>
              <a:t>ДЕВИАНТ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22604" y="2142148"/>
            <a:ext cx="40587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Сферы  интервенций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эмоциональная регуляция поведения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1764" y="404664"/>
          <a:ext cx="7560836" cy="6332004"/>
        </p:xfrm>
        <a:graphic>
          <a:graphicData uri="http://schemas.openxmlformats.org/drawingml/2006/table">
            <a:tbl>
              <a:tblPr/>
              <a:tblGrid>
                <a:gridCol w="1118714"/>
                <a:gridCol w="550698"/>
                <a:gridCol w="491125"/>
                <a:gridCol w="491125"/>
                <a:gridCol w="490433"/>
                <a:gridCol w="491125"/>
                <a:gridCol w="491125"/>
                <a:gridCol w="491125"/>
                <a:gridCol w="490433"/>
                <a:gridCol w="491125"/>
                <a:gridCol w="491125"/>
                <a:gridCol w="490433"/>
                <a:gridCol w="491125"/>
                <a:gridCol w="491125"/>
              </a:tblGrid>
              <a:tr h="18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 состояние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Стресс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Конфликт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Ссора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Депрессия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Одиночество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,71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Обман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Насилие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Страх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Растерянность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Презрение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Наказание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Пренебрежение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Вредные привычки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Зависимость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Утрата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Публичная 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Учеба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Плохое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настроение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Нехватка времени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73932" y="3284984"/>
          <a:ext cx="4958710" cy="3237230"/>
        </p:xfrm>
        <a:graphic>
          <a:graphicData uri="http://schemas.openxmlformats.org/drawingml/2006/table">
            <a:tbl>
              <a:tblPr/>
              <a:tblGrid>
                <a:gridCol w="1464607"/>
                <a:gridCol w="291004"/>
                <a:gridCol w="320309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Унижение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Нехватка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Школа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Ссора  Конфликт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Родители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Наказание Страх Вина Обман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Друзья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Насилие Презрение Манипуляция Публичная 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Учителя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Совесть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Одноклассники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Насмешки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Одиночество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Равнодушие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Пренебрежение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Манипуляция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Ссора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Любимый человек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Конфликт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Растерянность Зависимость Утрата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Лучший друг/подруга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Утрата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ВУЗ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нет стресса, нет заботы – нет эмоц.напряжения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Контакты в сети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Плохое настроение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Боль Пренебрежение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Каникулы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Вредные привычки Учеба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- Экзамен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Страх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Обман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66620" y="476672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№3:</a:t>
            </a:r>
          </a:p>
          <a:p>
            <a:pPr algn="r"/>
            <a:r>
              <a:rPr lang="ru-RU" sz="3200" b="1" dirty="0" smtClean="0"/>
              <a:t> ЖЕРТВА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26660" y="1772816"/>
            <a:ext cx="362666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Сферы  интервенций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регуляция эмоций через изменение эмоционального состояния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4612" y="4293096"/>
            <a:ext cx="4294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«Восходящие» ("</a:t>
            </a:r>
            <a:r>
              <a:rPr lang="ru-RU" sz="1400" dirty="0" err="1" smtClean="0"/>
              <a:t>bottom-up</a:t>
            </a:r>
            <a:r>
              <a:rPr lang="ru-RU" sz="1400" dirty="0" smtClean="0"/>
              <a:t>") процессы переработки информации действуют в ответ на неприятные и угрожающие стимулы внешней среды посредством активации </a:t>
            </a:r>
            <a:r>
              <a:rPr lang="ru-RU" sz="1400" dirty="0" err="1" smtClean="0"/>
              <a:t>амигдалы</a:t>
            </a:r>
            <a:r>
              <a:rPr lang="ru-RU" sz="1400" dirty="0" smtClean="0"/>
              <a:t>. В известных экспериментах </a:t>
            </a:r>
            <a:r>
              <a:rPr lang="ru-RU" sz="1400" dirty="0" err="1" smtClean="0"/>
              <a:t>Леду</a:t>
            </a:r>
            <a:r>
              <a:rPr lang="ru-RU" sz="1400" dirty="0" smtClean="0"/>
              <a:t> [</a:t>
            </a:r>
            <a:r>
              <a:rPr lang="ru-RU" sz="1400" dirty="0" err="1" smtClean="0"/>
              <a:t>LeDoux</a:t>
            </a:r>
            <a:r>
              <a:rPr lang="ru-RU" sz="1400" dirty="0" smtClean="0"/>
              <a:t>, 1989] было показано, что </a:t>
            </a:r>
            <a:r>
              <a:rPr lang="ru-RU" sz="1400" dirty="0" err="1" smtClean="0"/>
              <a:t>а</a:t>
            </a:r>
            <a:r>
              <a:rPr lang="ru-RU" sz="1400" dirty="0" err="1" smtClean="0">
                <a:solidFill>
                  <a:srgbClr val="FFFF00"/>
                </a:solidFill>
              </a:rPr>
              <a:t>мигдала</a:t>
            </a:r>
            <a:r>
              <a:rPr lang="ru-RU" sz="1400" dirty="0" smtClean="0"/>
              <a:t> является основным центром оценки валентности эмоциональных стимулов.. пациенты с тревожными расстройствами перерабатывают информацию, связанную с угрожающими стимулами, не допуская ее до </a:t>
            </a:r>
            <a:r>
              <a:rPr lang="ru-RU" sz="1400" dirty="0" err="1" smtClean="0"/>
              <a:t>осознавания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90156" y="2996952"/>
          <a:ext cx="8125885" cy="3672408"/>
        </p:xfrm>
        <a:graphic>
          <a:graphicData uri="http://schemas.openxmlformats.org/drawingml/2006/table">
            <a:tbl>
              <a:tblPr/>
              <a:tblGrid>
                <a:gridCol w="1625177"/>
                <a:gridCol w="1625177"/>
                <a:gridCol w="1625177"/>
                <a:gridCol w="1625177"/>
                <a:gridCol w="1625177"/>
              </a:tblGrid>
              <a:tr h="152128">
                <a:tc gridSpan="3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Стратегии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Когнитивные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Поведенческие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603">
                <a:tc rowSpan="3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Уход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1.Уклонение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Избегать мыслей о проблеме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Избегать проблемной ситуации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2.Отвлечение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Поиск удовольствия или разрядки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Подумать о приятном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Подумать о чем-то расслабляющем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Сделать что-нибудь приятное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Сделать что-нибудь расслабляющее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Перераспределение ресурсов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Подумать о чем-то, что займет внимание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Заняться трудным делом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840">
                <a:tc rowSpan="3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Вовлечение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возбуждение–успокоение, 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Переоценка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(обычно нацелено на аффект)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Дать выход чувствам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(обычно нацелено на аффект)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Подумать о том, как решить проблему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(обычно нацелено на ситуацию)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Искать помощь или утешение у других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Сделать что-либо для решения проблемы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(обычно нацелено на ситуацию)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790156" y="1988840"/>
            <a:ext cx="6886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Таблица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Стратегии регуляции эмоций по Паркинсону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Тотерделу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[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Parkinson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Totterdell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1999]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62164" y="188640"/>
            <a:ext cx="78226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ВАЖНО: учет особенностей мотивации индивида и ситуативного контекста. Изучение стратегий регуляции эмоций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вне контекста дает мало информации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об эффективности процессов регуляции того или иного человека. Эффективная регуляция характеризуется гибкостью и использованием различных стратегий в зависимости от ситуации. Исследователи указывают на то, что адаптивная регуляция эмоций характеризуется, прежде всего,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изменением интенсивности и продолжительности переживаемой эмоции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, а не на изменением эмоции как таковой,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то есть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эмоции модулируются, а не устраняются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Gratz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Roemer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, 2004]. Таким образом, при оптимальном функционировании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эмоциональное возбуждение снижается ровно настолько, чтобы человек мог контролировать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свое поведение, вызываемое эмоцией, в соответствии с имеющейся мотивацией, целями, желаемыми результатами.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86308" y="332656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№2:</a:t>
            </a:r>
          </a:p>
          <a:p>
            <a:pPr algn="r"/>
            <a:r>
              <a:rPr lang="ru-RU" sz="3200" b="1" dirty="0" smtClean="0"/>
              <a:t> ДЕВИАНТ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1772816"/>
            <a:ext cx="3646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реактивное поведение человека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772" y="2708920"/>
            <a:ext cx="281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импульсивное поведение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358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удовольствием–неудовольствием</a:t>
            </a:r>
            <a:endParaRPr lang="ru-RU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возбуждение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успокоение, напряжение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разрешение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возбуждение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успокоение, напряжение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разрешение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возбуждение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успокоение, напряжение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разрешение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780" y="3068960"/>
            <a:ext cx="288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напряжение–разрешение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9756" y="3573016"/>
            <a:ext cx="357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деятельно организованное поведение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780" y="4365104"/>
            <a:ext cx="255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обеспечения процесса </a:t>
            </a:r>
          </a:p>
          <a:p>
            <a:r>
              <a:rPr lang="ru-RU" b="1" dirty="0" smtClean="0"/>
              <a:t>принятия решения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372" cy="4391372"/>
          </a:xfrm>
          <a:prstGeom prst="rect">
            <a:avLst/>
          </a:prstGeom>
          <a:noFill/>
          <a:ln>
            <a:solidFill>
              <a:schemeClr val="bg2">
                <a:lumMod val="25000"/>
                <a:lumOff val="75000"/>
              </a:schemeClr>
            </a:solidFill>
          </a:ln>
        </p:spPr>
      </p:pic>
      <p:pic>
        <p:nvPicPr>
          <p:cNvPr id="9" name="Содержимое 8" descr="DSCN1404_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56" y="1052736"/>
            <a:ext cx="6362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68960"/>
            <a:ext cx="5374332" cy="3456384"/>
          </a:xfrm>
        </p:spPr>
        <p:txBody>
          <a:bodyPr/>
          <a:lstStyle/>
          <a:p>
            <a:r>
              <a:rPr lang="ru-RU" dirty="0" smtClean="0"/>
              <a:t>ТЕСТОВЫЕ ЭКСПЕРТНЫЕ </a:t>
            </a:r>
            <a:br>
              <a:rPr lang="ru-RU" dirty="0" smtClean="0"/>
            </a:br>
            <a:r>
              <a:rPr lang="ru-RU" dirty="0" smtClean="0"/>
              <a:t>СИСТЕМЫ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МОДЕЛИРОВАНИЕ</a:t>
            </a:r>
            <a:br>
              <a:rPr lang="ru-RU" dirty="0" smtClean="0"/>
            </a:br>
            <a:r>
              <a:rPr lang="ru-RU" dirty="0" smtClean="0"/>
              <a:t>МЕНТАЛЬНОГО</a:t>
            </a:r>
            <a:br>
              <a:rPr lang="ru-RU" dirty="0" smtClean="0"/>
            </a:br>
            <a:r>
              <a:rPr lang="ru-RU" dirty="0" smtClean="0"/>
              <a:t>ОТКЛИКА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88640"/>
          <a:ext cx="9649071" cy="6048670"/>
        </p:xfrm>
        <a:graphic>
          <a:graphicData uri="http://schemas.openxmlformats.org/drawingml/2006/table">
            <a:tbl>
              <a:tblPr/>
              <a:tblGrid>
                <a:gridCol w="3216357"/>
                <a:gridCol w="3216357"/>
                <a:gridCol w="3216357"/>
              </a:tblGrid>
              <a:tr h="310188"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Стратегии регуляции эмоций по Гроссу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Gross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John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2003]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Виды дисфункциональной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регуляции эмоций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Эмоциональное расстройство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5471">
                <a:tc rowSpan="2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 Выбор ситуации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Избегание 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эмоциогенных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ситуаций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фобии;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генерализованное тревожное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посттравматическое стрессовое расстройство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0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Включенность в рискованные,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опасные для жизни ситуации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изменения личности после психической травмы;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антисоциальное расстройство личности;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мании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88">
                <a:tc rowSpan="6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Изменение ситуации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Использование «сигналов безопасности» 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паническое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психосоматические расстройства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Растрачивание ресурсов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(избыточная подготовка)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социальная фобия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Манипуляция в межличностных отношениях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истерическое расстройство личности;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нарциссическое расстройство личности;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пограничное расстройство личности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Избыточный самоконтроль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обсессивно-компульсивное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социальная фобия 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Противоправные действия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антисоциальное расстройство личности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Ритуалы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обсессивно-компульсивное расстройство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0377">
                <a:tc rowSpan="2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 Распределение внимания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Концентрация (беспокойство, руминации)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генерализованное тревожное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депрессия;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обсессивно-компульсивное расстройство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Отвлечение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шизоидное расстройство личности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4. Ко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гнитивная переоценка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Отрицательная оценка эмоций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(непринятие, «фобия эмоций»)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пограничное расстройство личности;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паническое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генерализованное тревожное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депрессия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5282">
                <a:tc rowSpan="4"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5. Изм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енение эмоциональной реакции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Подавление эмоций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психосоматические расстройства;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обсессивно-компульсивное расстройство;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депрессия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Использование психоактивных веществ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зависимости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Неспособность контролировать связанное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 эмоциями импульсивное поведение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пограничное расстройство личности;</a:t>
                      </a:r>
                      <a:b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 – антисоциальное расстройство личности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Самоповреждение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– пограничное расстройство личности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12433" y="3140968"/>
            <a:ext cx="2776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№3:</a:t>
            </a:r>
          </a:p>
          <a:p>
            <a:pPr algn="r"/>
            <a:r>
              <a:rPr lang="ru-RU" sz="3200" b="1" dirty="0" smtClean="0"/>
              <a:t> ЖЕРТВА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86308" y="332656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№3:</a:t>
            </a:r>
          </a:p>
          <a:p>
            <a:pPr algn="r"/>
            <a:r>
              <a:rPr lang="ru-RU" sz="3200" b="1" dirty="0" smtClean="0"/>
              <a:t> ЖЕРТВА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0"/>
            <a:ext cx="60928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Первая стратегия</a:t>
            </a:r>
            <a:r>
              <a:rPr lang="ru-RU" dirty="0" smtClean="0"/>
              <a:t> в модели Гросса названа «</a:t>
            </a:r>
            <a:r>
              <a:rPr lang="ru-RU" dirty="0" smtClean="0">
                <a:solidFill>
                  <a:srgbClr val="FFFF00"/>
                </a:solidFill>
              </a:rPr>
              <a:t>Выбор ситуации</a:t>
            </a:r>
            <a:r>
              <a:rPr lang="ru-RU" dirty="0" smtClean="0"/>
              <a:t>» [</a:t>
            </a:r>
            <a:r>
              <a:rPr lang="ru-RU" dirty="0" err="1" smtClean="0"/>
              <a:t>Gross</a:t>
            </a:r>
            <a:r>
              <a:rPr lang="ru-RU" dirty="0" smtClean="0"/>
              <a:t>, </a:t>
            </a:r>
            <a:r>
              <a:rPr lang="ru-RU" dirty="0" err="1" smtClean="0"/>
              <a:t>Thompson</a:t>
            </a:r>
            <a:r>
              <a:rPr lang="ru-RU" dirty="0" smtClean="0"/>
              <a:t>, 2007]. На этом этапе человек предсказывает траекторию своих эмоций, стараясь избегать одних ситуаций и, наоборот, включаться в другие. </a:t>
            </a:r>
            <a:r>
              <a:rPr lang="ru-RU" dirty="0" err="1" smtClean="0"/>
              <a:t>Дисфункциональная</a:t>
            </a:r>
            <a:r>
              <a:rPr lang="ru-RU" dirty="0" smtClean="0"/>
              <a:t> регуляция может быть связана с </a:t>
            </a:r>
            <a:r>
              <a:rPr lang="ru-RU" dirty="0" smtClean="0">
                <a:solidFill>
                  <a:srgbClr val="FFFF00"/>
                </a:solidFill>
              </a:rPr>
              <a:t>хроническим избеганием одних и тех же ситуаций</a:t>
            </a:r>
            <a:r>
              <a:rPr lang="ru-RU" dirty="0" smtClean="0"/>
              <a:t>, которое в конечном итоге ведет к </a:t>
            </a:r>
            <a:r>
              <a:rPr lang="ru-RU" dirty="0" smtClean="0">
                <a:solidFill>
                  <a:srgbClr val="FFFF00"/>
                </a:solidFill>
              </a:rPr>
              <a:t>снижению социальной, образовательной, профессиональной активности</a:t>
            </a:r>
            <a:r>
              <a:rPr lang="ru-RU" dirty="0" smtClean="0"/>
              <a:t>. Таким образом, краткосрочная задача – избегание негативных эмоций – наносит урон долгосрочным личностным целям, которые </a:t>
            </a:r>
            <a:r>
              <a:rPr lang="ru-RU" dirty="0" smtClean="0">
                <a:solidFill>
                  <a:srgbClr val="FFFF00"/>
                </a:solidFill>
              </a:rPr>
              <a:t>не достигаются в связи с избеганием определенного опыта (публичных выступлений, межличностной близости, ответственности </a:t>
            </a:r>
            <a:r>
              <a:rPr lang="ru-RU" dirty="0" smtClean="0"/>
              <a:t>и т.д.).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40768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Вторая стратегия</a:t>
            </a:r>
            <a:r>
              <a:rPr lang="ru-RU" dirty="0" smtClean="0"/>
              <a:t>, описанная Гроссом, – «</a:t>
            </a:r>
            <a:r>
              <a:rPr lang="ru-RU" dirty="0" smtClean="0">
                <a:solidFill>
                  <a:srgbClr val="FFFF00"/>
                </a:solidFill>
              </a:rPr>
              <a:t>модификация ситуации»</a:t>
            </a:r>
            <a:r>
              <a:rPr lang="ru-RU" dirty="0" smtClean="0"/>
              <a:t> – связана с усилиями человека по изменению эмоционального воздействия ситуации. Патологические варианты функционирования этой стратегии включают различного рода </a:t>
            </a:r>
            <a:r>
              <a:rPr lang="ru-RU" dirty="0" smtClean="0">
                <a:solidFill>
                  <a:srgbClr val="FFFF00"/>
                </a:solidFill>
              </a:rPr>
              <a:t>подготовительные мероприятия</a:t>
            </a:r>
            <a:r>
              <a:rPr lang="ru-RU" dirty="0" smtClean="0"/>
              <a:t>, меры безопасности, манипуляции, которые </a:t>
            </a:r>
            <a:r>
              <a:rPr lang="ru-RU" dirty="0" smtClean="0">
                <a:solidFill>
                  <a:srgbClr val="FFFF00"/>
                </a:solidFill>
              </a:rPr>
              <a:t>изнуряют человека и, закрепляясь, образуют вторичные симптомы в виде дисфункций</a:t>
            </a:r>
            <a:r>
              <a:rPr lang="ru-RU" dirty="0" smtClean="0"/>
              <a:t> в отношениях, магических ритуальных действий и т.д.Примерами могут служить </a:t>
            </a:r>
            <a:r>
              <a:rPr lang="ru-RU" dirty="0" smtClean="0">
                <a:solidFill>
                  <a:srgbClr val="FFFF00"/>
                </a:solidFill>
              </a:rPr>
              <a:t>изнурительная подготовка к выступлению у человека с социальной тревогой, демонстрация партнеру печали в попытке получить от него внимание при истерии, привычка постоянно носить в сумке целую аптеку у лиц с паническими атаками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6340" y="429309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Третья стратегия</a:t>
            </a:r>
            <a:r>
              <a:rPr lang="ru-RU" dirty="0" smtClean="0"/>
              <a:t>, названная Гроссом «</a:t>
            </a:r>
            <a:r>
              <a:rPr lang="ru-RU" dirty="0" smtClean="0">
                <a:solidFill>
                  <a:srgbClr val="FFFF00"/>
                </a:solidFill>
              </a:rPr>
              <a:t>Распределение внимания</a:t>
            </a:r>
            <a:r>
              <a:rPr lang="ru-RU" dirty="0" smtClean="0"/>
              <a:t>», отражает способность человека направлять внимание на те аспекты ситуации, которые позволят максимально оптимизировать эмоциональное состояние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8348" y="476672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Психопатологические проявления когнитивной переоценки как стратегии регуляции эмоций проявляются также в негативной интерпретации переживания отрицательных эмоций и, следовательно, сопротивлению им («</a:t>
            </a:r>
            <a:r>
              <a:rPr lang="ru-RU" dirty="0" smtClean="0">
                <a:solidFill>
                  <a:srgbClr val="FFFF00"/>
                </a:solidFill>
              </a:rPr>
              <a:t>Я ненавижу себя, когда волнуюсь</a:t>
            </a:r>
            <a:r>
              <a:rPr lang="ru-RU" dirty="0" smtClean="0"/>
              <a:t>»). Такие оценки ведут к формированию вторичных эмоций – «</a:t>
            </a:r>
            <a:r>
              <a:rPr lang="ru-RU" dirty="0" err="1" smtClean="0">
                <a:solidFill>
                  <a:srgbClr val="FFFF00"/>
                </a:solidFill>
              </a:rPr>
              <a:t>эмоций</a:t>
            </a:r>
            <a:r>
              <a:rPr lang="ru-RU" dirty="0" smtClean="0">
                <a:solidFill>
                  <a:srgbClr val="FFFF00"/>
                </a:solidFill>
              </a:rPr>
              <a:t> в связи с эмоциями</a:t>
            </a:r>
            <a:r>
              <a:rPr lang="ru-RU" dirty="0" smtClean="0"/>
              <a:t>»). </a:t>
            </a:r>
            <a:r>
              <a:rPr lang="ru-RU" dirty="0" smtClean="0">
                <a:solidFill>
                  <a:srgbClr val="FFFF00"/>
                </a:solidFill>
              </a:rPr>
              <a:t>Страх собственных эмоций </a:t>
            </a:r>
            <a:r>
              <a:rPr lang="ru-RU" dirty="0" smtClean="0"/>
              <a:t>характерен для пациентов с </a:t>
            </a:r>
            <a:r>
              <a:rPr lang="ru-RU" dirty="0" err="1" smtClean="0"/>
              <a:t>генерализованным</a:t>
            </a:r>
            <a:r>
              <a:rPr lang="ru-RU" dirty="0" smtClean="0"/>
              <a:t> тревожным и паническим расстройством [</a:t>
            </a:r>
            <a:r>
              <a:rPr lang="ru-RU" dirty="0" err="1" smtClean="0"/>
              <a:t>Tull</a:t>
            </a:r>
            <a:r>
              <a:rPr lang="ru-RU" dirty="0" smtClean="0"/>
              <a:t>, 2006]. Психологам и психотерапевтам, работающим с клиентами с эмоциональными расстройствами, хорошо известно, что зачастую </a:t>
            </a:r>
            <a:r>
              <a:rPr lang="ru-RU" dirty="0" smtClean="0">
                <a:solidFill>
                  <a:srgbClr val="FFFF00"/>
                </a:solidFill>
              </a:rPr>
              <a:t>не сами первичные эмоции, связанные с трудными жизненными ситуациями, порождают нарушения, а когнитивная оценка (прежде всего – непринятие) этих эмоций, вызывающая вторичные эмоции (например, вины и стыда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772" y="620688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СОСТОЯНИЕ №3:</a:t>
            </a:r>
          </a:p>
          <a:p>
            <a:pPr algn="r"/>
            <a:r>
              <a:rPr lang="ru-RU" sz="3200" b="1" dirty="0" smtClean="0"/>
              <a:t> ЖЕРТВА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765" y="213285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8 доминирующих эмоций</a:t>
            </a:r>
            <a:r>
              <a:rPr lang="ru-RU" dirty="0" smtClean="0"/>
              <a:t>, которые оказывают влияние на регуляцию деятельности субъекта. </a:t>
            </a:r>
          </a:p>
          <a:p>
            <a:r>
              <a:rPr lang="ru-RU" dirty="0" smtClean="0"/>
              <a:t>Это 4 основные (базальные) эмоции – радость, гнев, печаль, страх и </a:t>
            </a:r>
          </a:p>
          <a:p>
            <a:r>
              <a:rPr lang="ru-RU" dirty="0" smtClean="0"/>
              <a:t>4 промежуточные – принятие, отвержение, удивление, предвидение.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174154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61764" y="5836622"/>
            <a:ext cx="119270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счастье, печаль, страх, гнев, отвращение, удивление, волнение, злость, недовольство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4869160"/>
            <a:ext cx="8229600" cy="1367408"/>
          </a:xfrm>
        </p:spPr>
        <p:txBody>
          <a:bodyPr/>
          <a:lstStyle/>
          <a:p>
            <a:r>
              <a:rPr lang="ru-RU" dirty="0" smtClean="0"/>
              <a:t>НАЧАЛЬНАЯ ШКОЛА</a:t>
            </a:r>
            <a:endParaRPr lang="ru-RU" sz="4800" dirty="0"/>
          </a:p>
        </p:txBody>
      </p:sp>
      <p:pic>
        <p:nvPicPr>
          <p:cNvPr id="3" name="Picture 2" descr="http://predm.kpmo.ru/images/site/preview/pre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620688"/>
            <a:ext cx="5976664" cy="42775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812162">
            <a:off x="5682039" y="2145556"/>
            <a:ext cx="6697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ТЕСТ ЭМОЦИЙ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14511" cy="17859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9570" y="0"/>
            <a:ext cx="1643074" cy="171451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5520" y="0"/>
            <a:ext cx="2000264" cy="1785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0098" y="0"/>
            <a:ext cx="1928826" cy="176213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1800" y="0"/>
            <a:ext cx="1643074" cy="16430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0626" y="0"/>
            <a:ext cx="1620883" cy="164307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00240"/>
            <a:ext cx="1643074" cy="157163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8132" y="1928802"/>
            <a:ext cx="1785950" cy="171451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36958" y="2000240"/>
            <a:ext cx="1714512" cy="164307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94346" y="1928802"/>
            <a:ext cx="2143139" cy="171451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80362" y="1928802"/>
            <a:ext cx="1857388" cy="164307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80626" y="1857364"/>
            <a:ext cx="1951009" cy="164307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3714752"/>
            <a:ext cx="1714512" cy="1500197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9570" y="3786190"/>
            <a:ext cx="1981202" cy="144303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22710" y="3714752"/>
            <a:ext cx="1714512" cy="178595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51536" y="3714752"/>
            <a:ext cx="1428760" cy="142876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94610" y="3714752"/>
            <a:ext cx="1571636" cy="171451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09122" y="3714752"/>
            <a:ext cx="1928826" cy="142876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08660" y="5357826"/>
            <a:ext cx="1800229" cy="150017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09122" y="5214950"/>
            <a:ext cx="2000263" cy="1500174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50810" y="5490592"/>
            <a:ext cx="5143536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Эмоция как</a:t>
            </a:r>
            <a:r>
              <a:rPr kumimoji="0" lang="ru-RU" sz="4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214290"/>
            <a:ext cx="43624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94280" y="82382"/>
          <a:ext cx="6643733" cy="6561327"/>
        </p:xfrm>
        <a:graphic>
          <a:graphicData uri="http://schemas.openxmlformats.org/drawingml/2006/table">
            <a:tbl>
              <a:tblPr/>
              <a:tblGrid>
                <a:gridCol w="3842669"/>
                <a:gridCol w="1424939"/>
                <a:gridCol w="1376125"/>
              </a:tblGrid>
              <a:tr h="156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Subjects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Помощь не нужна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каникулы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ahoma"/>
                          <a:ea typeface="Calibri"/>
                          <a:cs typeface="Times New Roman"/>
                        </a:rPr>
                        <a:t>Опасность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Помощь нужна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Психолог может помочь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думаю что делать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-1,9159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-1,6471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меня любят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0,7086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-0,8945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интересно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-1,4233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-1,4225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скучно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-1,9614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-1,4355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страшно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-1,9570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-0,7484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стыдно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-2,4498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-0,3897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нужна помощь!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-2,1422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-0,8366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отсюда лучше бежать!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0,5548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0,6776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боюсь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-2,1030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0,7799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я в безопасности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ahoma"/>
                          <a:ea typeface="Calibri"/>
                          <a:cs typeface="Times New Roman"/>
                        </a:rPr>
                        <a:t>0,9427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ahoma"/>
                          <a:ea typeface="Calibri"/>
                          <a:cs typeface="Times New Roman"/>
                        </a:rPr>
                        <a:t>-0,8988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в смущении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-2,1261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0,3899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доволен                  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-0,2516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-0,8461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злюсь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-2,9848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-0,2565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молодец!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-0,8851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-1,3806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не один!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-0,4994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-1,9419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плачу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-3,2153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-0,2794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плохой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-2,5185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-0,3510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растерян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-2,1278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-1,2349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спрятался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-3,1749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-1,2117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счастливый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0,1710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0,5294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50876" y="4143380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ИНВЕРСИЯ:</a:t>
            </a:r>
          </a:p>
          <a:p>
            <a:pPr algn="r"/>
            <a:r>
              <a:rPr lang="ru-RU" sz="3200" b="1" dirty="0" smtClean="0"/>
              <a:t> БЕЗОПАСНОСТЬ, </a:t>
            </a:r>
          </a:p>
          <a:p>
            <a:pPr algn="r"/>
            <a:r>
              <a:rPr lang="ru-RU" sz="3200" b="1" dirty="0" smtClean="0"/>
              <a:t>ПРИНЯТИЕ, </a:t>
            </a:r>
          </a:p>
          <a:p>
            <a:pPr algn="r"/>
            <a:r>
              <a:rPr lang="ru-RU" sz="3200" b="1" dirty="0" smtClean="0"/>
              <a:t>СОВЛАДАНИЕ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58" y="714356"/>
            <a:ext cx="1785950" cy="135732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58" y="2143116"/>
            <a:ext cx="1500198" cy="150019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496" y="3857628"/>
            <a:ext cx="1571636" cy="1357322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496" y="5357826"/>
            <a:ext cx="1571636" cy="1214446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3884" y="714356"/>
            <a:ext cx="1857388" cy="142876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1008" y="2214554"/>
            <a:ext cx="2000264" cy="1500198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34394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22974" y="785794"/>
            <a:ext cx="1504950" cy="1209675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4412" y="2143116"/>
            <a:ext cx="1390650" cy="1209675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4412" y="3500438"/>
            <a:ext cx="1214446" cy="1143008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94412" y="4786322"/>
            <a:ext cx="1304925" cy="1219200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52130" y="785794"/>
            <a:ext cx="1504950" cy="1295400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23568" y="3643314"/>
            <a:ext cx="1285884" cy="10715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51008" y="4826675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СЧАСТЬЕ</a:t>
            </a:r>
          </a:p>
          <a:p>
            <a:r>
              <a:rPr lang="ru-RU" dirty="0" smtClean="0"/>
              <a:t>УДОВОЛЬСТВИЕ</a:t>
            </a:r>
          </a:p>
          <a:p>
            <a:r>
              <a:rPr lang="ru-RU" dirty="0" smtClean="0"/>
              <a:t>САМООЦЕНКА</a:t>
            </a:r>
          </a:p>
          <a:p>
            <a:r>
              <a:rPr lang="ru-RU" dirty="0" smtClean="0"/>
              <a:t>АФФИЛЯЦИЯ</a:t>
            </a: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08858" y="1000108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УХОД\СОВЛАДАНИЕ</a:t>
            </a:r>
          </a:p>
          <a:p>
            <a:pPr algn="r"/>
            <a:r>
              <a:rPr lang="ru-RU" dirty="0" smtClean="0"/>
              <a:t>ЗЛОСТЬ\АГРЕССИЯ</a:t>
            </a:r>
          </a:p>
          <a:p>
            <a:pPr algn="r"/>
            <a:r>
              <a:rPr lang="ru-RU" dirty="0" smtClean="0"/>
              <a:t>СЛЕЗЫ\ДЕПРИВАЦИЯ</a:t>
            </a:r>
          </a:p>
          <a:p>
            <a:pPr algn="r"/>
            <a:r>
              <a:rPr lang="ru-RU" dirty="0" smtClean="0"/>
              <a:t>ДЕВИАНТНОСТЬ</a:t>
            </a:r>
          </a:p>
          <a:p>
            <a:pPr algn="r"/>
            <a:r>
              <a:rPr lang="ru-RU" dirty="0" smtClean="0"/>
              <a:t>СМУЩЕНИЕ</a:t>
            </a:r>
          </a:p>
          <a:p>
            <a:pPr algn="r"/>
            <a:r>
              <a:rPr lang="ru-RU" dirty="0" smtClean="0"/>
              <a:t>СТЫД</a:t>
            </a:r>
          </a:p>
          <a:p>
            <a:pPr algn="r"/>
            <a:r>
              <a:rPr lang="ru-RU" dirty="0" smtClean="0"/>
              <a:t>СТРАХ</a:t>
            </a:r>
          </a:p>
          <a:p>
            <a:pPr algn="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23172" y="3500438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ОТ СЮДА ЛУЧШЕ БЕЖАТЬ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ЗЛЮСЬ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ПЛАЧУ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ПЛОХОЙ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СМУЩАЮСЬ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МНЕ СТЫДНО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БОЮСЬ</a:t>
            </a:r>
          </a:p>
          <a:p>
            <a:pPr algn="r"/>
            <a:endParaRPr lang="ru-RU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23568" y="2214554"/>
            <a:ext cx="1428760" cy="128588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665388" y="3786190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В БЕЗОПАСНОСТИ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МЕНЯ ЛЮБЯТ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СЧАСТЛИВ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 ДОВОЛЕН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МОЛОДЕЙ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НЕ ОДИН</a:t>
            </a:r>
          </a:p>
          <a:p>
            <a:pPr algn="r"/>
            <a:endParaRPr lang="ru-RU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07934" y="0"/>
            <a:ext cx="5357850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БЕЗОПАСНОСТЬ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380296" y="0"/>
            <a:ext cx="4185014" cy="9388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ОПАСНОСТЬ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098" y="571480"/>
            <a:ext cx="52864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65586" y="4643446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МАНИФЕСТАЦИЯ КОДА БЕЗОПАСНОСТИ:</a:t>
            </a:r>
          </a:p>
          <a:p>
            <a:pPr algn="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В БЕЗОПАСНОСТИ,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МЕНЯ ЛЮБЯТ </a:t>
            </a:r>
          </a:p>
        </p:txBody>
      </p:sp>
      <p:pic>
        <p:nvPicPr>
          <p:cNvPr id="5" name="Picture 4" descr="http://predm.kpmo.ru/images/site/preview/p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62" y="3690788"/>
            <a:ext cx="4089492" cy="3167212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571480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812162">
            <a:off x="3577536" y="5188842"/>
            <a:ext cx="35289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ПРОТОТИП:</a:t>
            </a:r>
          </a:p>
          <a:p>
            <a:pPr algn="ctr"/>
            <a:r>
              <a:rPr lang="ru-RU" sz="32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КАНИКУЛЫ</a:t>
            </a:r>
            <a:endParaRPr lang="ru-RU" sz="32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5058" y="285728"/>
          <a:ext cx="6072230" cy="4224862"/>
        </p:xfrm>
        <a:graphic>
          <a:graphicData uri="http://schemas.openxmlformats.org/drawingml/2006/table">
            <a:tbl>
              <a:tblPr/>
              <a:tblGrid>
                <a:gridCol w="3871375"/>
                <a:gridCol w="712615"/>
                <a:gridCol w="744120"/>
                <a:gridCol w="744120"/>
              </a:tblGrid>
              <a:tr h="6008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0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Significances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Properties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перемене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уроке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отвечаю у доски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пишу контрольную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в столовой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в школе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делаю уроки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 explained by category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2,86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80164" y="357166"/>
          <a:ext cx="5193030" cy="6449568"/>
        </p:xfrm>
        <a:graphic>
          <a:graphicData uri="http://schemas.openxmlformats.org/drawingml/2006/table">
            <a:tbl>
              <a:tblPr/>
              <a:tblGrid>
                <a:gridCol w="3249930"/>
                <a:gridCol w="647700"/>
                <a:gridCol w="647700"/>
                <a:gridCol w="647700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en-US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Weights of the Objects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Objects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думаю что делать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меня любят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интересно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скучно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страшно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стыдно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нужна помощь!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отсюда лучше бежать!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боюсь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безопасности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смущении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доволен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злюсь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молодец!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не один!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плачу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плохой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растерян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спрятался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счастливый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22446" y="4929198"/>
            <a:ext cx="3328898" cy="136740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spc="100" dirty="0" smtClean="0">
                <a:latin typeface="+mj-lt"/>
                <a:ea typeface="+mj-ea"/>
                <a:cs typeface="+mj-cs"/>
              </a:rPr>
              <a:t>ЛОКУС: </a:t>
            </a:r>
            <a:r>
              <a:rPr kumimoji="0" lang="ru-RU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2404" y="764704"/>
            <a:ext cx="227798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dirty="0" smtClean="0"/>
              <a:t>ТЕСТОВЫЕ</a:t>
            </a:r>
          </a:p>
          <a:p>
            <a:pPr algn="r">
              <a:lnSpc>
                <a:spcPct val="90000"/>
              </a:lnSpc>
            </a:pPr>
            <a:r>
              <a:rPr lang="ru-RU" sz="1400" dirty="0" smtClean="0"/>
              <a:t>ЭКСПЕРТНЫЕ</a:t>
            </a:r>
          </a:p>
          <a:p>
            <a:pPr algn="r">
              <a:lnSpc>
                <a:spcPct val="90000"/>
              </a:lnSpc>
            </a:pPr>
            <a:r>
              <a:rPr lang="ru-RU" sz="1400" dirty="0" smtClean="0"/>
              <a:t>СИСТЕМЫ</a:t>
            </a:r>
            <a:endParaRPr lang="ru-RU" sz="1400" dirty="0"/>
          </a:p>
        </p:txBody>
      </p:sp>
      <p:pic>
        <p:nvPicPr>
          <p:cNvPr id="6" name="Рисунок 5" descr="focu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374" cy="6858000"/>
          </a:xfrm>
          <a:prstGeom prst="rect">
            <a:avLst/>
          </a:prstGeom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/>
          <a:srcRect r="5950"/>
          <a:stretch>
            <a:fillRect/>
          </a:stretch>
        </p:blipFill>
        <p:spPr bwMode="auto">
          <a:xfrm>
            <a:off x="9779706" y="3212976"/>
            <a:ext cx="2409119" cy="327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-SOFT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821" y="2132856"/>
            <a:ext cx="24220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2198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9372" y="285728"/>
          <a:ext cx="3579495" cy="6169152"/>
        </p:xfrm>
        <a:graphic>
          <a:graphicData uri="http://schemas.openxmlformats.org/drawingml/2006/table">
            <a:tbl>
              <a:tblPr/>
              <a:tblGrid>
                <a:gridCol w="1179830"/>
                <a:gridCol w="824865"/>
                <a:gridCol w="819150"/>
                <a:gridCol w="755650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Опасность (S1)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  на уроке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  у доски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 на перемене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Безопасность(S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  на уроке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  у доски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  на перемене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10236" y="404664"/>
          <a:ext cx="7488831" cy="5958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5333"/>
                <a:gridCol w="2547221"/>
                <a:gridCol w="249627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УРОК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 ДОСКИ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 ПЕРЕМЕНЕ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ОПАСНОСТЬ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МЕНЯ НЕ ЛЮБЯТ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В БЕЗОПАСНОСТИ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НУЖНА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НУЖНА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НЕ ОДИН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 ОДИН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БЕЖАТЬ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ДОВОЛЕН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 НЕ  МОЛОДЕЦ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РАСТЕРЯН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СЧАСТЛИВЫЙ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388" y="1556792"/>
            <a:ext cx="1008112" cy="8640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948" y="1556792"/>
            <a:ext cx="1008112" cy="8640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404" y="2708920"/>
            <a:ext cx="864096" cy="9361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2684" y="2780928"/>
            <a:ext cx="864096" cy="9361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4372" y="3861048"/>
            <a:ext cx="1207606" cy="122641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2924" y="2564904"/>
            <a:ext cx="1224136" cy="115212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6660" y="3861048"/>
            <a:ext cx="1224136" cy="122413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0676" y="1340768"/>
            <a:ext cx="1008112" cy="108012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6340" y="5373216"/>
            <a:ext cx="1478538" cy="101096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70676" y="5373216"/>
            <a:ext cx="1094370" cy="99614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2924" y="4077072"/>
            <a:ext cx="1254346" cy="995572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74932" y="5445224"/>
            <a:ext cx="1249786" cy="95035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654252" y="4077072"/>
            <a:ext cx="792088" cy="720080"/>
            <a:chOff x="4870276" y="1556792"/>
            <a:chExt cx="792088" cy="72008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870276" y="1556792"/>
            <a:ext cx="792088" cy="720080"/>
            <a:chOff x="4870276" y="1556792"/>
            <a:chExt cx="792088" cy="72008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462564" y="1628800"/>
            <a:ext cx="792088" cy="720080"/>
            <a:chOff x="4870276" y="1556792"/>
            <a:chExt cx="792088" cy="72008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654252" y="5445224"/>
            <a:ext cx="792088" cy="720080"/>
            <a:chOff x="4870276" y="1556792"/>
            <a:chExt cx="792088" cy="7200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6496" y="785794"/>
          <a:ext cx="10930016" cy="5362956"/>
        </p:xfrm>
        <a:graphic>
          <a:graphicData uri="http://schemas.openxmlformats.org/drawingml/2006/table">
            <a:tbl>
              <a:tblPr/>
              <a:tblGrid>
                <a:gridCol w="3397388"/>
                <a:gridCol w="1255438"/>
                <a:gridCol w="1255438"/>
                <a:gridCol w="1255438"/>
                <a:gridCol w="1255438"/>
                <a:gridCol w="1255438"/>
                <a:gridCol w="12554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Property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Нужна помощь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СТРАХ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СТЫД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БЕЖАТЬ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перемене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уроке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отвечаю у доски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66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36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пишу контрольную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физкультуре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столовой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одноклассниками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друзьями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школе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дома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родителями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играю в компьютер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делаю уроки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читаю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улице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3686" y="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ВЕРБАЛИЗОВАННЫЕ ЭМОЦИИ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604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4280" y="50004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МОТИВ  БЕЗОПАСНОСТИ   ДЛЯ   СОСТОЯНИЯ  «ПОТРЕБНОСТЬ В ПОМОЩИ»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502284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08594" y="264318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СТРАХ  ДЛЯ  СОСТОЯНИЯ  «ПОТРЕБНОСТЬ В ПОМОЩИ»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6343"/>
            <a:ext cx="5022842" cy="230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37156" y="485776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СТЫД    ДЛЯ  СОСТОЯНИЯ  «ПОТРЕБНОСТЬ В ПОМОЩИ»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3"/>
            <a:ext cx="5165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51470" y="64291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МОТИВ  «БЕЖАТЬ»    ДЛЯ  СОСТОЯНИЯ  «ПОТРЕБНОСТЬ В ПОМОЩИ»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5165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22908" y="264318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«ЗЛОСТЬ»    ДЛЯ  СОСТОЯНИЯ  «ПОТРЕБНОСТЬ В ПОМОЩИ»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643446"/>
            <a:ext cx="516571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51470" y="507207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«СЛЕЗЫ»    ДЛЯ  СОСТОЯНИЯ  «ПОТРЕБНОСТЬ В ПОМОЩИ»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34" y="357166"/>
            <a:ext cx="5940425" cy="25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94478" y="1142984"/>
            <a:ext cx="537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МОТИВ НУЖНА ПОМОЩЬ </a:t>
            </a:r>
          </a:p>
          <a:p>
            <a:r>
              <a:rPr lang="ru-RU" dirty="0" smtClean="0"/>
              <a:t>ДЛЯ СОСТОЯНИЯ «НА КАНИКУЛАХ»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2" y="3929066"/>
            <a:ext cx="5940425" cy="25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93884" y="4714884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МОТИВ НУЖНА ПОМОЩЬ </a:t>
            </a:r>
          </a:p>
          <a:p>
            <a:r>
              <a:rPr lang="ru-RU" dirty="0" smtClean="0"/>
              <a:t>ДЛЯ СОСТОЯНИЯ «В ШКОЛЕ»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P900405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5916" y="214290"/>
            <a:ext cx="4714908" cy="3143272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96" y="500042"/>
            <a:ext cx="539302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5124" y="142852"/>
            <a:ext cx="403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В БЕЗОПАСНОСТИ: НА КАНИКУЛАХ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96" y="3786190"/>
            <a:ext cx="5400675" cy="27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3752" y="3357562"/>
            <a:ext cx="327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ДОВОЛЕН :  НА КАНИКУЛАХ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4" y="3786190"/>
            <a:ext cx="541201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1734" y="3357562"/>
            <a:ext cx="332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СЧАСТЛИВ : НА КАНИКУЛАХ </a:t>
            </a:r>
            <a:endParaRPr lang="ru-RU" dirty="0"/>
          </a:p>
        </p:txBody>
      </p:sp>
      <p:pic>
        <p:nvPicPr>
          <p:cNvPr id="8" name="Picture 2" descr="http://predm.kpmo.ru/images/site/preview/pre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92" y="285727"/>
            <a:ext cx="4286280" cy="30893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0" y="357166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3429000"/>
            <a:ext cx="5775542" cy="310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50942" y="3429000"/>
            <a:ext cx="293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МЕНЯ ЛЮБЯТ:  КАНИКУЛЫ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296" y="2928934"/>
            <a:ext cx="25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МЕНЯ ЛЮБЯТ: ШКОЛА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ЗНАЧИМОСТЬ</a:t>
            </a:r>
            <a:br>
              <a:rPr lang="ru-RU" dirty="0" smtClean="0"/>
            </a:br>
            <a:r>
              <a:rPr lang="ru-RU" dirty="0" smtClean="0"/>
              <a:t>ДЛЯ ЗАПРОСА НА ПСИХОЛ.ПОМОЩЬ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256" y="1928802"/>
            <a:ext cx="1928826" cy="17145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4172" y="1916832"/>
            <a:ext cx="1643074" cy="171451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1536" y="2000240"/>
            <a:ext cx="1620883" cy="164307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8924" y="2000240"/>
            <a:ext cx="1928826" cy="16430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23502" y="2071678"/>
            <a:ext cx="1428760" cy="142876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0626" y="3714752"/>
            <a:ext cx="1800229" cy="150017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3818" y="4000504"/>
            <a:ext cx="2928958" cy="242889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8924" y="3786190"/>
            <a:ext cx="1928826" cy="14287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7222" y="3786190"/>
            <a:ext cx="1785950" cy="150019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23502" y="428604"/>
            <a:ext cx="1285884" cy="1285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le-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641961" cy="75545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1794" name="Picture 2" descr="http://www.sny-research.com/Images/Metapsycholog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4610" y="714356"/>
            <a:ext cx="3448050" cy="523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9916" y="1412776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"feedback - control" function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243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TES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83594" cy="6858000"/>
          </a:xfrm>
          <a:prstGeom prst="rect">
            <a:avLst/>
          </a:prstGeom>
        </p:spPr>
      </p:pic>
      <p:pic>
        <p:nvPicPr>
          <p:cNvPr id="5" name="Рисунок 4" descr="Н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4492" y="0"/>
            <a:ext cx="5374333" cy="6858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833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4869160"/>
            <a:ext cx="8229600" cy="1367408"/>
          </a:xfrm>
        </p:spPr>
        <p:txBody>
          <a:bodyPr/>
          <a:lstStyle/>
          <a:p>
            <a:r>
              <a:rPr lang="ru-RU" dirty="0" smtClean="0"/>
              <a:t>СРЕДНЯЯ ШКОЛА</a:t>
            </a:r>
            <a:endParaRPr lang="ru-RU" sz="4800" dirty="0"/>
          </a:p>
        </p:txBody>
      </p:sp>
      <p:pic>
        <p:nvPicPr>
          <p:cNvPr id="3" name="Picture 2" descr="http://predm.kpmo.ru/images/site/preview/pre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620688"/>
            <a:ext cx="5976664" cy="42775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812162">
            <a:off x="5682039" y="2145556"/>
            <a:ext cx="6697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ТЕСТ  АТРИБУЦИЙ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  ПРЕЦЕНДЕНТНЫХ ЭКСПЕРТНЫХ СИСТЕМ (ТЭС)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ПСИХОЛОГИЯ МЕНТАЛЬНОЙ РЕПРЕЗЕНТАЦИИ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Теории</a:t>
            </a:r>
            <a:r>
              <a:rPr lang="ru-RU" dirty="0" smtClean="0"/>
              <a:t>: ментальной активности </a:t>
            </a:r>
            <a:r>
              <a:rPr lang="ru-RU" dirty="0" err="1" smtClean="0"/>
              <a:t>Ж.Ришара</a:t>
            </a:r>
            <a:r>
              <a:rPr lang="ru-RU" dirty="0" smtClean="0"/>
              <a:t>, ментальной репрезентации </a:t>
            </a:r>
            <a:r>
              <a:rPr lang="ru-RU" dirty="0" err="1" smtClean="0"/>
              <a:t>А.Лесли</a:t>
            </a:r>
            <a:r>
              <a:rPr lang="ru-RU" dirty="0" smtClean="0"/>
              <a:t>, Ментальной модели </a:t>
            </a:r>
            <a:r>
              <a:rPr lang="ru-RU" dirty="0" err="1" smtClean="0"/>
              <a:t>Ф.Джонсона-Лэрда</a:t>
            </a:r>
            <a:r>
              <a:rPr lang="ru-RU" dirty="0" smtClean="0"/>
              <a:t>, топологии ментальной карты </a:t>
            </a:r>
            <a:r>
              <a:rPr lang="ru-RU" dirty="0" err="1" smtClean="0"/>
              <a:t>Л.Талми</a:t>
            </a:r>
            <a:r>
              <a:rPr lang="ru-RU" dirty="0" smtClean="0"/>
              <a:t>, интегральной концептуализации М.Тернера и </a:t>
            </a:r>
            <a:r>
              <a:rPr lang="ru-RU" dirty="0" err="1" smtClean="0"/>
              <a:t>Ж.Фоконье</a:t>
            </a:r>
            <a:r>
              <a:rPr lang="ru-RU" dirty="0" smtClean="0"/>
              <a:t>, прототипа  </a:t>
            </a:r>
            <a:r>
              <a:rPr lang="ru-RU" dirty="0" err="1" smtClean="0"/>
              <a:t>Э.Рош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ПСИХОЛОГИЯ АТРИБУЦИЙ</a:t>
            </a:r>
          </a:p>
          <a:p>
            <a:r>
              <a:rPr lang="ru-RU" dirty="0" smtClean="0"/>
              <a:t>Дискурсивный анализ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Discursive</a:t>
            </a:r>
            <a:r>
              <a:rPr lang="ru-RU" dirty="0" smtClean="0"/>
              <a:t> </a:t>
            </a:r>
            <a:r>
              <a:rPr lang="ru-RU" dirty="0" err="1" smtClean="0"/>
              <a:t>Action</a:t>
            </a:r>
            <a:r>
              <a:rPr lang="ru-RU" dirty="0" smtClean="0"/>
              <a:t> </a:t>
            </a:r>
            <a:r>
              <a:rPr lang="ru-RU" dirty="0" err="1" smtClean="0"/>
              <a:t>Model</a:t>
            </a:r>
            <a:r>
              <a:rPr lang="ru-RU" dirty="0" smtClean="0"/>
              <a:t>, DAM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dirty="0" err="1" smtClean="0"/>
              <a:t>Edwards</a:t>
            </a:r>
            <a:r>
              <a:rPr lang="ru-RU" dirty="0" smtClean="0"/>
              <a:t>, </a:t>
            </a:r>
            <a:r>
              <a:rPr lang="ru-RU" dirty="0" err="1" smtClean="0"/>
              <a:t>Potter</a:t>
            </a:r>
            <a:r>
              <a:rPr lang="ru-RU" dirty="0" smtClean="0"/>
              <a:t> 1992; 1995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 (1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 (1)</Template>
  <TotalTime>0</TotalTime>
  <Words>6001</Words>
  <Application>Microsoft Office PowerPoint</Application>
  <PresentationFormat>Произвольный</PresentationFormat>
  <Paragraphs>2674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TS102895261 (1)</vt:lpstr>
      <vt:lpstr>ОЦЕНКА ПОТРЕБНОСТИ В ПСИХОЛОГИЧЕСКОЙ ПОМОЩИ</vt:lpstr>
      <vt:lpstr>МОНИТОРИНГ  ОБРАЗОВАТЕЛЬНОГО ВОЗРАСТНОГО  ЗАПРОСА НА ПСИХОЛОГИЧЕСКУЮ ПОМОЩЬ В УСЛОВИЯХ МОУ</vt:lpstr>
      <vt:lpstr>  НИР:  КОГНИТИВНЫЕ ИССЛЕДОВАНИЯ </vt:lpstr>
      <vt:lpstr>ТЕСТОВЫЕ ЭКСПЕРТНЫЕ  СИСТЕМЫ   МОДЕЛИРОВАНИЕ МЕНТАЛЬНОГО ОТКЛИКА</vt:lpstr>
      <vt:lpstr>Слайд 5</vt:lpstr>
      <vt:lpstr>Слайд 6</vt:lpstr>
      <vt:lpstr>Слайд 7</vt:lpstr>
      <vt:lpstr>СРЕДНЯЯ ШКОЛА</vt:lpstr>
      <vt:lpstr>МЕТОДОЛОГИЯ  ПРЕЦЕНДЕНТНЫХ ЭКСПЕРТНЫХ СИСТЕМ (ТЭС)</vt:lpstr>
      <vt:lpstr>ЭМОТИОЛОГИЯ</vt:lpstr>
      <vt:lpstr>Слайд 11</vt:lpstr>
      <vt:lpstr>Слайд 12</vt:lpstr>
      <vt:lpstr>Слайд 13</vt:lpstr>
      <vt:lpstr>ПРЯМАЯ МАНИФЕСТАЦИЯ ПОМОЩИ ПСИХОЛОГА </vt:lpstr>
      <vt:lpstr>ПРЯМАЯ МАНИФЕСТАЦИЯ ПОМОЩИ ПСИХОЛОГА </vt:lpstr>
      <vt:lpstr>САМОСТОЯТЕЛЬНЫЙ ЛОКУС РЕШЕНИЯ ПРОБЛЕМЫ: ПРЯМАЯ МАНИФЕСТАЦИЯ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ПСИХОЭМОЦИОНАЛЬНЫЙ КОД ПЕРЕРАБОТКИ ИНФОРМАЦИИ</vt:lpstr>
      <vt:lpstr>СТАРШАЯ ШКОЛА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НАЧАЛЬНАЯ ШКОЛА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ДИАГНОСТИЧЕСКАЯ ЗНАЧИМОСТЬ ДЛЯ ЗАПРОСА НА ПСИХОЛ.ПОМОЩЬ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2013-03-27T09:01:30Z</dcterms:created>
  <dcterms:modified xsi:type="dcterms:W3CDTF">2015-03-31T05:03:18Z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