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5" r:id="rId3"/>
    <p:sldId id="416" r:id="rId4"/>
    <p:sldId id="417" r:id="rId5"/>
    <p:sldId id="332" r:id="rId6"/>
    <p:sldId id="418" r:id="rId7"/>
    <p:sldId id="419" r:id="rId8"/>
    <p:sldId id="420" r:id="rId9"/>
    <p:sldId id="359" r:id="rId10"/>
    <p:sldId id="395" r:id="rId11"/>
    <p:sldId id="396" r:id="rId12"/>
    <p:sldId id="394" r:id="rId13"/>
    <p:sldId id="397" r:id="rId14"/>
    <p:sldId id="375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66CC"/>
    <a:srgbClr val="9900FF"/>
    <a:srgbClr val="0033CC"/>
    <a:srgbClr val="9933FF"/>
    <a:srgbClr val="003399"/>
    <a:srgbClr val="000099"/>
    <a:srgbClr val="0066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803" autoAdjust="0"/>
  </p:normalViewPr>
  <p:slideViewPr>
    <p:cSldViewPr showGuides="1">
      <p:cViewPr varScale="1">
        <p:scale>
          <a:sx n="69" d="100"/>
          <a:sy n="69" d="100"/>
        </p:scale>
        <p:origin x="-900" y="-10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442" y="1600200"/>
            <a:ext cx="10967827" cy="3746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3A59-CBBA-4B76-B6E2-76C19FF2D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8.jpeg"/><Relationship Id="rId3" Type="http://schemas.openxmlformats.org/officeDocument/2006/relationships/image" Target="../media/image21.jpeg"/><Relationship Id="rId7" Type="http://schemas.openxmlformats.org/officeDocument/2006/relationships/image" Target="../media/image34.jpeg"/><Relationship Id="rId12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9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26.jpeg"/><Relationship Id="rId5" Type="http://schemas.openxmlformats.org/officeDocument/2006/relationships/image" Target="../media/image32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1764" y="3429000"/>
            <a:ext cx="9289032" cy="3429000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ПОТРЕБНОСТИ В ПСИХОЛОГИЧЕСКОЙ ПОМОЩИ</a:t>
            </a:r>
            <a:endParaRPr lang="ru-RU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052736"/>
            <a:ext cx="12188825" cy="2232248"/>
          </a:xfrm>
          <a:prstGeom prst="rect">
            <a:avLst/>
          </a:prstGeom>
          <a:solidFill>
            <a:schemeClr val="bg2">
              <a:lumMod val="10000"/>
              <a:lumOff val="90000"/>
              <a:alpha val="11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36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6600" dirty="0" smtClean="0"/>
              <a:t>                      МОНИТОРИНГ 2014</a:t>
            </a:r>
            <a:endParaRPr lang="en-GB" sz="80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7828" y="98072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8152"/>
            <a:ext cx="3646140" cy="21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237551" y="4429132"/>
            <a:ext cx="3951273" cy="871520"/>
          </a:xfrm>
        </p:spPr>
        <p:txBody>
          <a:bodyPr/>
          <a:lstStyle/>
          <a:p>
            <a:r>
              <a:rPr lang="ru-RU" dirty="0" smtClean="0"/>
              <a:t>ЭМОТИОЛОГИЯ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36562" y="500042"/>
            <a:ext cx="7429552" cy="5280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Достижении эмотиологии позволяют убедиться в том, что  эмоциональность / эмотивность не является оппозитом рационального, вербального и ментального поведения. Эмоции тесно связаны с сознанием и процессами мышления и что все вербализованные эмоции являются осознанными, а значит - интеллектуальными и кодированными.</a:t>
            </a:r>
          </a:p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Эмоции выступают </a:t>
            </a:r>
            <a:r>
              <a:rPr lang="ru-RU" sz="2400" dirty="0">
                <a:solidFill>
                  <a:srgbClr val="66CCFF"/>
                </a:solidFill>
              </a:rPr>
              <a:t>результатом когнитивной переработки некоторой информации</a:t>
            </a:r>
            <a:r>
              <a:rPr lang="ru-RU" sz="2400" dirty="0"/>
              <a:t>.</a:t>
            </a:r>
          </a:p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Когнитивно-ориентированная теория П. В. Симонова. Согласно этой теории </a:t>
            </a:r>
            <a:r>
              <a:rPr lang="ru-RU" sz="2400" dirty="0">
                <a:solidFill>
                  <a:srgbClr val="66CCFF"/>
                </a:solidFill>
              </a:rPr>
              <a:t>эмоция - отражение какой-либо актуальной потребности (её качества и величины) и вероятности (возможности) её удовлетворения</a:t>
            </a:r>
            <a:endParaRPr lang="en-GB" sz="2400" dirty="0">
              <a:solidFill>
                <a:srgbClr val="66CCFF"/>
              </a:solidFill>
            </a:endParaRPr>
          </a:p>
        </p:txBody>
      </p:sp>
      <p:pic>
        <p:nvPicPr>
          <p:cNvPr id="4" name="Рисунок 3" descr="MP900408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8990" y="500042"/>
            <a:ext cx="3672321" cy="367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074626">
            <a:off x="5937548" y="3124789"/>
            <a:ext cx="675268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ПЕРЕЖИВАНИЕ </a:t>
            </a:r>
            <a:r>
              <a:rPr lang="en-US" sz="66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&amp;</a:t>
            </a:r>
            <a:endParaRPr lang="ru-RU" sz="6600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66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МАНИФЕСТАЦИЯ</a:t>
            </a:r>
            <a:endParaRPr lang="ru-RU" sz="6600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6600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ЭМОЦИЙ</a:t>
            </a:r>
            <a:endParaRPr lang="ru-RU" sz="66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MP900399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892" y="1196752"/>
            <a:ext cx="4680520" cy="3744416"/>
          </a:xfrm>
          <a:prstGeom prst="rect">
            <a:avLst/>
          </a:prstGeom>
        </p:spPr>
      </p:pic>
      <p:pic>
        <p:nvPicPr>
          <p:cNvPr id="6" name="Picture 2" descr="http://predm.kpmo.ru/images/site/preview/pre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1670"/>
            <a:ext cx="9368953" cy="5511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14511" cy="17859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9570" y="0"/>
            <a:ext cx="1643074" cy="171451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5520" y="0"/>
            <a:ext cx="2000264" cy="17859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0098" y="0"/>
            <a:ext cx="1928826" cy="176213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1800" y="0"/>
            <a:ext cx="1643074" cy="16430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0626" y="0"/>
            <a:ext cx="1620883" cy="164307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00240"/>
            <a:ext cx="1643074" cy="157163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8132" y="1928802"/>
            <a:ext cx="1785950" cy="171451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36958" y="2000240"/>
            <a:ext cx="1714512" cy="164307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94346" y="1928802"/>
            <a:ext cx="2143139" cy="171451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80362" y="1928802"/>
            <a:ext cx="1857388" cy="164307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80626" y="1857364"/>
            <a:ext cx="1951009" cy="164307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3714752"/>
            <a:ext cx="1714512" cy="1500197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9570" y="3786190"/>
            <a:ext cx="1981202" cy="144303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22710" y="3714752"/>
            <a:ext cx="1714512" cy="178595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51536" y="3714752"/>
            <a:ext cx="1428760" cy="142876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94610" y="3714752"/>
            <a:ext cx="1571636" cy="171451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09122" y="3714752"/>
            <a:ext cx="1928826" cy="142876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08660" y="5357826"/>
            <a:ext cx="1800229" cy="150017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09122" y="5214950"/>
            <a:ext cx="2000263" cy="1500174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50810" y="5490592"/>
            <a:ext cx="5143536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Эмоция как</a:t>
            </a:r>
            <a:r>
              <a:rPr kumimoji="0" lang="ru-RU" sz="48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predm.kpmo.ru/images/site/preview/p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260648"/>
            <a:ext cx="6172200" cy="421957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05780" y="4869160"/>
            <a:ext cx="10369152" cy="13674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ПСИХОЭМОЦИОНАЛЬНЫЙ КОД</a:t>
            </a:r>
            <a:br>
              <a:rPr lang="ru-RU" sz="4800" dirty="0" smtClean="0"/>
            </a:br>
            <a:r>
              <a:rPr lang="ru-RU" sz="4800" dirty="0" smtClean="0"/>
              <a:t>ПЕРЕРАБОТКИ ИНФОРМАЦИИ</a:t>
            </a:r>
            <a:endParaRPr lang="ru-RU" sz="4800" dirty="0"/>
          </a:p>
        </p:txBody>
      </p:sp>
      <p:pic>
        <p:nvPicPr>
          <p:cNvPr id="7" name="Picture 6" descr="http://predm.kpmo.ru/images/site/preview/p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260648"/>
            <a:ext cx="6172200" cy="4219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8825" cy="437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4" y="214311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0810" y="4869160"/>
            <a:ext cx="5357850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БЕЗОПАСНОСТЬ: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ПОМОЩЬ НЕ НУЖНА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08792" y="500042"/>
            <a:ext cx="4185014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ОПАСНОСТЬ: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ПОМОЩЬ НУЖНА</a:t>
            </a: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214290"/>
            <a:ext cx="43624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94280" y="82382"/>
          <a:ext cx="6643733" cy="6561327"/>
        </p:xfrm>
        <a:graphic>
          <a:graphicData uri="http://schemas.openxmlformats.org/drawingml/2006/table">
            <a:tbl>
              <a:tblPr/>
              <a:tblGrid>
                <a:gridCol w="3842669"/>
                <a:gridCol w="1424939"/>
                <a:gridCol w="1376125"/>
              </a:tblGrid>
              <a:tr h="156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Subjects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Помощь не нужна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каникулы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ahoma"/>
                          <a:ea typeface="Calibri"/>
                          <a:cs typeface="Times New Roman"/>
                        </a:rPr>
                        <a:t>Опасность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Помощь нужна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Психолог может помочь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думаю что делать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-1,9159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-1,6471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меня любят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0,7086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-0,8945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интересно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-1,4233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-1,4225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скучно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-1,9614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-1,4355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страшно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-1,9570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-0,7484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мне стыдно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-2,4498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-0,3897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нужна помощь!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-2,1422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-0,8366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отсюда лучше бежать!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0,5548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0,6776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боюсь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-2,1030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0,7799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я в безопасности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ahoma"/>
                          <a:ea typeface="Calibri"/>
                          <a:cs typeface="Times New Roman"/>
                        </a:rPr>
                        <a:t>0,9427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ahoma"/>
                          <a:ea typeface="Calibri"/>
                          <a:cs typeface="Times New Roman"/>
                        </a:rPr>
                        <a:t>-0,8988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в смущении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-2,1261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0,3899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доволен                  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-0,2516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-0,8461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злюсь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-2,9848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-0,2565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молодец!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-0,8851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-1,3806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не один!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-0,4994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-1,9419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плачу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-3,2153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-0,2794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плохой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-2,5185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-0,3510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растерян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-2,1278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-1,2349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спрятался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-3,1749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-1,2117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я счастливый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0,1710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0,5294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50876" y="4143380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ИНВЕРСИЯ:</a:t>
            </a:r>
          </a:p>
          <a:p>
            <a:pPr algn="r"/>
            <a:r>
              <a:rPr lang="ru-RU" sz="3200" b="1" dirty="0" smtClean="0"/>
              <a:t> БЕЗОПАСНОСТЬ, </a:t>
            </a:r>
          </a:p>
          <a:p>
            <a:pPr algn="r"/>
            <a:r>
              <a:rPr lang="ru-RU" sz="3200" b="1" dirty="0" smtClean="0"/>
              <a:t>ПРИНЯТИЕ, </a:t>
            </a:r>
          </a:p>
          <a:p>
            <a:pPr algn="r"/>
            <a:r>
              <a:rPr lang="ru-RU" sz="3200" b="1" dirty="0" smtClean="0"/>
              <a:t>СОВЛАДАНИЕ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58" y="714356"/>
            <a:ext cx="1785950" cy="135732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058" y="2143116"/>
            <a:ext cx="1500198" cy="150019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496" y="3857628"/>
            <a:ext cx="1571636" cy="1357322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496" y="5357826"/>
            <a:ext cx="1571636" cy="1214446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3884" y="714356"/>
            <a:ext cx="1857388" cy="142876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1008" y="2214554"/>
            <a:ext cx="2000264" cy="1500198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343941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22974" y="785794"/>
            <a:ext cx="1504950" cy="1209675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4412" y="2143116"/>
            <a:ext cx="1390650" cy="1209675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4412" y="3500438"/>
            <a:ext cx="1214446" cy="1143008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94412" y="4786322"/>
            <a:ext cx="1304925" cy="1219200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52130" y="785794"/>
            <a:ext cx="1504950" cy="1295400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23568" y="3643314"/>
            <a:ext cx="1285884" cy="10715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51008" y="4826675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СЧАСТЬЕ</a:t>
            </a:r>
          </a:p>
          <a:p>
            <a:r>
              <a:rPr lang="ru-RU" dirty="0" smtClean="0"/>
              <a:t>УДОВОЛЬСТВИЕ</a:t>
            </a:r>
          </a:p>
          <a:p>
            <a:r>
              <a:rPr lang="ru-RU" dirty="0" smtClean="0"/>
              <a:t>САМООЦЕНКА</a:t>
            </a:r>
          </a:p>
          <a:p>
            <a:r>
              <a:rPr lang="ru-RU" dirty="0" smtClean="0"/>
              <a:t>АФФИЛЯЦИЯ</a:t>
            </a: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08858" y="1000108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УХОД\СОВЛАДАНИЕ</a:t>
            </a:r>
          </a:p>
          <a:p>
            <a:pPr algn="r"/>
            <a:r>
              <a:rPr lang="ru-RU" dirty="0" smtClean="0"/>
              <a:t>ЗЛОСТЬ\АГРЕССИЯ</a:t>
            </a:r>
          </a:p>
          <a:p>
            <a:pPr algn="r"/>
            <a:r>
              <a:rPr lang="ru-RU" dirty="0" smtClean="0"/>
              <a:t>СЛЕЗЫ\ДЕПРИВАЦИЯ</a:t>
            </a:r>
          </a:p>
          <a:p>
            <a:pPr algn="r"/>
            <a:r>
              <a:rPr lang="ru-RU" dirty="0" smtClean="0"/>
              <a:t>ДЕВИАНТНОСТЬ</a:t>
            </a:r>
          </a:p>
          <a:p>
            <a:pPr algn="r"/>
            <a:r>
              <a:rPr lang="ru-RU" dirty="0" smtClean="0"/>
              <a:t>СМУЩЕНИЕ</a:t>
            </a:r>
          </a:p>
          <a:p>
            <a:pPr algn="r"/>
            <a:r>
              <a:rPr lang="ru-RU" dirty="0" smtClean="0"/>
              <a:t>СТЫД</a:t>
            </a:r>
          </a:p>
          <a:p>
            <a:pPr algn="r"/>
            <a:r>
              <a:rPr lang="ru-RU" dirty="0" smtClean="0"/>
              <a:t>СТРАХ</a:t>
            </a:r>
          </a:p>
          <a:p>
            <a:pPr algn="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23172" y="3500438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ОТ СЮДА ЛУЧШЕ БЕЖАТЬ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ЗЛЮСЬ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ПЛАЧУ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ПЛОХОЙ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СМУЩАЮСЬ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МНЕ СТЫДНО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БОЮСЬ</a:t>
            </a:r>
          </a:p>
          <a:p>
            <a:pPr algn="r"/>
            <a:endParaRPr lang="ru-RU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23568" y="2214554"/>
            <a:ext cx="1428760" cy="128588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665388" y="3786190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В БЕЗОПАСНОСТИ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МЕНЯ ЛЮБЯТ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СЧАСТЛИВ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 ДОВОЛЕН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МОЛОДЕЙ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НЕ ОДИН</a:t>
            </a:r>
          </a:p>
          <a:p>
            <a:pPr algn="r"/>
            <a:endParaRPr lang="ru-RU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07934" y="0"/>
            <a:ext cx="5357850" cy="1367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БЕЗОПАСНОСТЬ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380296" y="0"/>
            <a:ext cx="4185014" cy="9388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100" dirty="0" smtClean="0">
                <a:latin typeface="+mj-lt"/>
                <a:ea typeface="+mj-ea"/>
                <a:cs typeface="+mj-cs"/>
              </a:rPr>
              <a:t>ОПАСНОСТЬ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098" y="571480"/>
            <a:ext cx="52864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65586" y="4643446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МАНИФЕСТАЦИЯ КОДА БЕЗОПАСНОСТИ:</a:t>
            </a:r>
          </a:p>
          <a:p>
            <a:pPr algn="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 В БЕЗОПАСНОСТИ,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МЕНЯ ЛЮБЯТ </a:t>
            </a:r>
          </a:p>
        </p:txBody>
      </p:sp>
      <p:pic>
        <p:nvPicPr>
          <p:cNvPr id="5" name="Picture 4" descr="http://predm.kpmo.ru/images/site/preview/p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62" y="3690788"/>
            <a:ext cx="4089492" cy="3167212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571480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812162">
            <a:off x="3577536" y="5188842"/>
            <a:ext cx="35289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ПРОТОТИП:</a:t>
            </a:r>
          </a:p>
          <a:p>
            <a:pPr algn="ctr"/>
            <a:r>
              <a:rPr lang="ru-RU" sz="32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КАНИКУЛЫ</a:t>
            </a:r>
            <a:endParaRPr lang="ru-RU" sz="32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5058" y="285728"/>
          <a:ext cx="6072230" cy="4224862"/>
        </p:xfrm>
        <a:graphic>
          <a:graphicData uri="http://schemas.openxmlformats.org/drawingml/2006/table">
            <a:tbl>
              <a:tblPr/>
              <a:tblGrid>
                <a:gridCol w="3871375"/>
                <a:gridCol w="712615"/>
                <a:gridCol w="744120"/>
                <a:gridCol w="744120"/>
              </a:tblGrid>
              <a:tr h="6008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0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Significances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</a:t>
                      </a: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Properties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перемене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уроке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отвечаю у доски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пишу контрольную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в столовой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в школе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делаю уроки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 explained by category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2,86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80164" y="357166"/>
          <a:ext cx="5193030" cy="6449568"/>
        </p:xfrm>
        <a:graphic>
          <a:graphicData uri="http://schemas.openxmlformats.org/drawingml/2006/table">
            <a:tbl>
              <a:tblPr/>
              <a:tblGrid>
                <a:gridCol w="3249930"/>
                <a:gridCol w="647700"/>
                <a:gridCol w="647700"/>
                <a:gridCol w="647700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en-US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Weights of the Objects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Objects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думаю что делать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меня любят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интересно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скучно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страшно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стыдно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нужна помощь!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отсюда лучше бежать!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боюсь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безопасности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смущении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доволен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злюсь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молодец!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не один!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0,67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плачу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плохой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растерян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спрятался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счастливый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22446" y="4929198"/>
            <a:ext cx="3328898" cy="136740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spc="100" dirty="0" smtClean="0">
                <a:latin typeface="+mj-lt"/>
                <a:ea typeface="+mj-ea"/>
                <a:cs typeface="+mj-cs"/>
              </a:rPr>
              <a:t>ЛОКУС: </a:t>
            </a:r>
            <a:r>
              <a:rPr kumimoji="0" lang="ru-RU" sz="4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 </a:t>
            </a:r>
            <a:endParaRPr kumimoji="0" lang="ru-RU" sz="4800" b="0" i="0" u="none" strike="noStrike" kern="1200" cap="none" spc="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9372" y="285728"/>
          <a:ext cx="3579495" cy="6169152"/>
        </p:xfrm>
        <a:graphic>
          <a:graphicData uri="http://schemas.openxmlformats.org/drawingml/2006/table">
            <a:tbl>
              <a:tblPr/>
              <a:tblGrid>
                <a:gridCol w="1179830"/>
                <a:gridCol w="824865"/>
                <a:gridCol w="819150"/>
                <a:gridCol w="755650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Опасность (S1)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  на уроке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  у доски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 на перемене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Definition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Ideal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Безопасность(S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  на уроке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  у доски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  на перемене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0,94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10236" y="404664"/>
          <a:ext cx="7488831" cy="5958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5333"/>
                <a:gridCol w="2547221"/>
                <a:gridCol w="249627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УРОК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 ДОСКИ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 ПЕРЕМЕНЕ</a:t>
                      </a:r>
                      <a:endParaRPr lang="ru-RU" sz="20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ОПАСНОСТЬ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МЕНЯ НЕ ЛЮБЯТ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В БЕЗОПАСНОСТИ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НУЖНА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НУЖНА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НЕ ОДИН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 ОДИН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БЕЖАТЬ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ДОВОЛЕН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327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 НЕ  МОЛОДЕЦ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РАСТЕРЯН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СЧАСТЛИВЫЙ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388" y="1556792"/>
            <a:ext cx="1008112" cy="8640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948" y="1556792"/>
            <a:ext cx="1008112" cy="8640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404" y="2708920"/>
            <a:ext cx="864096" cy="9361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2684" y="2780928"/>
            <a:ext cx="864096" cy="9361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4372" y="3861048"/>
            <a:ext cx="1207606" cy="122641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2924" y="2564904"/>
            <a:ext cx="1224136" cy="115212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6660" y="3861048"/>
            <a:ext cx="1224136" cy="122413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0676" y="1340768"/>
            <a:ext cx="1008112" cy="108012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6340" y="5373216"/>
            <a:ext cx="1478538" cy="101096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70676" y="5373216"/>
            <a:ext cx="1094370" cy="99614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2924" y="4077072"/>
            <a:ext cx="1254346" cy="995572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74932" y="5445224"/>
            <a:ext cx="1249786" cy="95035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654252" y="4077072"/>
            <a:ext cx="792088" cy="720080"/>
            <a:chOff x="4870276" y="1556792"/>
            <a:chExt cx="792088" cy="72008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870276" y="1556792"/>
            <a:ext cx="792088" cy="720080"/>
            <a:chOff x="4870276" y="1556792"/>
            <a:chExt cx="792088" cy="72008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462564" y="1628800"/>
            <a:ext cx="792088" cy="720080"/>
            <a:chOff x="4870276" y="1556792"/>
            <a:chExt cx="792088" cy="72008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654252" y="5445224"/>
            <a:ext cx="792088" cy="720080"/>
            <a:chOff x="4870276" y="1556792"/>
            <a:chExt cx="792088" cy="7200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870276" y="1556792"/>
              <a:ext cx="720080" cy="72008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870276" y="1628800"/>
              <a:ext cx="792088" cy="576064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 ОБРАЗОВАТЕЛЬНОГО ВОЗРАСТНОГО  ЗАПРОСА НА ПСИХОЛОГИЧЕСКУЮ ПОМОЩЬ В УСЛОВИЯХ МОУ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диагностика ожиданий и потребностей  в психологической помощи  у   учащихся начальной, средней и старшей школы</a:t>
            </a:r>
            <a:endParaRPr lang="ru-RU" dirty="0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876" y="692696"/>
            <a:ext cx="3096344" cy="1802105"/>
          </a:xfrm>
          <a:prstGeom prst="rect">
            <a:avLst/>
          </a:prstGeom>
          <a:solidFill>
            <a:schemeClr val="tx1">
              <a:alpha val="9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854052" y="1916832"/>
            <a:ext cx="15121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СОКО 2014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14290"/>
          <a:ext cx="5808660" cy="6508264"/>
        </p:xfrm>
        <a:graphic>
          <a:graphicData uri="http://schemas.openxmlformats.org/drawingml/2006/table">
            <a:tbl>
              <a:tblPr/>
              <a:tblGrid>
                <a:gridCol w="2202220"/>
                <a:gridCol w="901610"/>
                <a:gridCol w="901610"/>
                <a:gridCol w="901610"/>
                <a:gridCol w="901610"/>
              </a:tblGrid>
              <a:tr h="2774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Contributions of Categories to Ratings (</a:t>
                      </a:r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S1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ОПАСНОСТЬ</a:t>
                      </a:r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Objects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думаю что делать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-1,94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меня любят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-7,03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11,04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интересно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скучно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страшно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стыдно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2,10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нужна помощь!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отсюда лучше бежать!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1,58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боюсь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3,86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безопасности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-6,91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10,59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смущении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доволен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злюсь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молодец!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не один!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-3,77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4,28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плачу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4,67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плохой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3,51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растерян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3,51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спрятался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счастливый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4,26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951537" y="285729"/>
          <a:ext cx="5786478" cy="6449568"/>
        </p:xfrm>
        <a:graphic>
          <a:graphicData uri="http://schemas.openxmlformats.org/drawingml/2006/table">
            <a:tbl>
              <a:tblPr/>
              <a:tblGrid>
                <a:gridCol w="3079994"/>
                <a:gridCol w="700570"/>
                <a:gridCol w="700570"/>
                <a:gridCol w="700570"/>
                <a:gridCol w="604774"/>
              </a:tblGrid>
              <a:tr h="2795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Contributions of Categories to Ratings (</a:t>
                      </a:r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S2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БЕЗОПАСНОСТЬ</a:t>
                      </a:r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Objects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думаю что делать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меня любят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0,72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интересно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скучно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страшно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стыдно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-1,62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нужна помощь!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отсюда лучше бежать!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боюсь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-0,99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безопасности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3,76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смущении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доволен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злюсь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-2,14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молодец!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не один!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1,54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плачу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-3,02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плохой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растерян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спрятался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-2,12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счастливый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604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4280" y="50004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МОТИВ  БЕЗОПАСНОСТИ   ДЛЯ   СОСТОЯНИЯ  «ПОТРЕБНОСТЬ В ПОМОЩИ»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502284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08594" y="264318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СТРАХ  ДЛЯ  СОСТОЯНИЯ  «ПОТРЕБНОСТЬ В ПОМОЩИ»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6343"/>
            <a:ext cx="5022842" cy="230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37156" y="485776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СТЫД    ДЛЯ  СОСТОЯНИЯ  «ПОТРЕБНОСТЬ В ПОМОЩИ»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3"/>
            <a:ext cx="5165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51470" y="64291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МОТИВ  «БЕЖАТЬ»    ДЛЯ  СОСТОЯНИЯ  «ПОТРЕБНОСТЬ В ПОМОЩИ»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5165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22908" y="264318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«ЗЛОСТЬ»    ДЛЯ  СОСТОЯНИЯ  «ПОТРЕБНОСТЬ В ПОМОЩИ»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643446"/>
            <a:ext cx="516571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51470" y="507207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«СЛЕЗЫ»    ДЛЯ  СОСТОЯНИЯ  «ПОТРЕБНОСТЬ В ПОМОЩИ»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743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46340" y="40466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«ДЕВИАНТНОСТЬ»    ДЛЯ  СОСТОЯНИЯ  «ПОТРЕБНОСТЬ В ПОМОЩИ»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3743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18348" y="285293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«СПРЯТАЛСЯ»    ДЛЯ  СОСТОЯНИЯ  «ПОТРЕБНОСТЬ В ПОМОЩИ»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1721"/>
            <a:ext cx="5363906" cy="233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62364" y="494116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МОТИВ  </a:t>
            </a:r>
            <a:r>
              <a:rPr lang="ru-RU" dirty="0" smtClean="0"/>
              <a:t>«</a:t>
            </a:r>
            <a:r>
              <a:rPr lang="ru-RU" dirty="0" smtClean="0"/>
              <a:t>БОЮСЬ (УЧИТЕЛЯ/ УРОКА</a:t>
            </a:r>
            <a:r>
              <a:rPr lang="ru-RU" dirty="0" smtClean="0"/>
              <a:t>»    </a:t>
            </a:r>
            <a:r>
              <a:rPr lang="ru-RU" dirty="0" smtClean="0"/>
              <a:t>ДЛЯ  СОСТОЯНИЯ  «ПОТРЕБНОСТЬ В ПОМОЩИ»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34" y="357166"/>
            <a:ext cx="5940425" cy="25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94478" y="1142984"/>
            <a:ext cx="537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МОТИВ НУЖНА ПОМОЩЬ </a:t>
            </a:r>
          </a:p>
          <a:p>
            <a:r>
              <a:rPr lang="ru-RU" dirty="0" smtClean="0"/>
              <a:t>ДЛЯ СОСТОЯНИЯ «НА КАНИКУЛАХ»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2" y="3929066"/>
            <a:ext cx="5940425" cy="25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93884" y="4714884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МОТИВ НУЖНА ПОМОЩЬ </a:t>
            </a:r>
          </a:p>
          <a:p>
            <a:r>
              <a:rPr lang="ru-RU" dirty="0" smtClean="0"/>
              <a:t>ДЛЯ СОСТОЯНИЯ «В ШКОЛЕ»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6496" y="785794"/>
          <a:ext cx="10930016" cy="5362956"/>
        </p:xfrm>
        <a:graphic>
          <a:graphicData uri="http://schemas.openxmlformats.org/drawingml/2006/table">
            <a:tbl>
              <a:tblPr/>
              <a:tblGrid>
                <a:gridCol w="3397388"/>
                <a:gridCol w="1255438"/>
                <a:gridCol w="1255438"/>
                <a:gridCol w="1255438"/>
                <a:gridCol w="1255438"/>
                <a:gridCol w="1255438"/>
                <a:gridCol w="12554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Property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Нужна помощь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СТРАХ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СТЫД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БЕЖАТЬ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перемене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уроке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отвечаю у доски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-36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66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36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пишу контрольную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физкультуре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41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столовой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одноклассниками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друзьями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-73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школе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дома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родителями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-29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играю в компьютер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делаю уроки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68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читаю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улице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  <a:latin typeface="Tahoma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3686" y="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ВЕРБАЛИЗОВАННЫЕ ЭМОЦИИ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9372" y="571480"/>
          <a:ext cx="5792415" cy="5362956"/>
        </p:xfrm>
        <a:graphic>
          <a:graphicData uri="http://schemas.openxmlformats.org/drawingml/2006/table">
            <a:tbl>
              <a:tblPr/>
              <a:tblGrid>
                <a:gridCol w="3330773"/>
                <a:gridCol w="1230821"/>
                <a:gridCol w="12308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Property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ДЕВИАНТНОСТЬ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УЙТИ В СЕБЯ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перемене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уроке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отвечаю у доски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пишу контрольную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-28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физкультуре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-56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столовой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-92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-93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одноклассниками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-41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друзьями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-11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в школе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дома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-54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47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с родителями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-33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играю в компьютер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-90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27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делаю уроки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-81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читаю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-7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 - я на улице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-64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ahoma"/>
                          <a:ea typeface="Calibri"/>
                          <a:cs typeface="Times New Roman"/>
                        </a:rPr>
                        <a:t>-67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94478" y="857232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ВЕРБАЛИЗОВАННЫЕ ЭМОЦИИ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5058" y="285728"/>
          <a:ext cx="7535898" cy="3470148"/>
        </p:xfrm>
        <a:graphic>
          <a:graphicData uri="http://schemas.openxmlformats.org/drawingml/2006/table">
            <a:tbl>
              <a:tblPr/>
              <a:tblGrid>
                <a:gridCol w="5306204"/>
                <a:gridCol w="706976"/>
                <a:gridCol w="706976"/>
                <a:gridCol w="815742"/>
              </a:tblGrid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Significances of the Categories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Properties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уроке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с одноклассниками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с друзьями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в школе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дома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с родителями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 - я на улице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Significance explained by category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2,35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1,78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4676" y="3571876"/>
          <a:ext cx="3188335" cy="3154680"/>
        </p:xfrm>
        <a:graphic>
          <a:graphicData uri="http://schemas.openxmlformats.org/drawingml/2006/table">
            <a:tbl>
              <a:tblPr/>
              <a:tblGrid>
                <a:gridCol w="672465"/>
                <a:gridCol w="899795"/>
                <a:gridCol w="840740"/>
                <a:gridCol w="775335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en-US" sz="18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Definition of Ideal S1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94676" y="285728"/>
          <a:ext cx="3166745" cy="3154680"/>
        </p:xfrm>
        <a:graphic>
          <a:graphicData uri="http://schemas.openxmlformats.org/drawingml/2006/table">
            <a:tbl>
              <a:tblPr/>
              <a:tblGrid>
                <a:gridCol w="729615"/>
                <a:gridCol w="824865"/>
                <a:gridCol w="885825"/>
                <a:gridCol w="726440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en-US" sz="18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Definition of Ideal S2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Coordinates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Confidence</a:t>
                      </a:r>
                      <a:b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Probability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Intensities</a:t>
                      </a:r>
                      <a:b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 of Properties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-0,72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gH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0810" y="4286256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МАНИФЕСТАЦИЯ БЕЗОПАСНОСТИ:</a:t>
            </a:r>
          </a:p>
          <a:p>
            <a:pPr algn="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ДОМ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ШКОЛА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УЛИЦА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6496" y="214290"/>
          <a:ext cx="8107402" cy="6449568"/>
        </p:xfrm>
        <a:graphic>
          <a:graphicData uri="http://schemas.openxmlformats.org/drawingml/2006/table">
            <a:tbl>
              <a:tblPr/>
              <a:tblGrid>
                <a:gridCol w="4819516"/>
                <a:gridCol w="1095962"/>
                <a:gridCol w="1095962"/>
                <a:gridCol w="1095962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Categorial</a:t>
                      </a:r>
                      <a:r>
                        <a:rPr lang="en-US" sz="1600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Weights of the Objects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Objects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Categories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ШКОЛА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УЛИЦА(-)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думаю что делать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меня любят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интересно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скучно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страшно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мне стыдно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нужна помощь!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отсюда лучше бежать!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боюсь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безопасности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в смущении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доволен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злюсь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молодец!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не один!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-0,46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плачу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-0,07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плохой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растерян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спрятался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я счастливый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-0,56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692" y="1556792"/>
            <a:ext cx="3391614" cy="51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470676" y="404664"/>
            <a:ext cx="3564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ПРОТИВОРЕЧИЯ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P900405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5916" y="214290"/>
            <a:ext cx="4714908" cy="3143272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96" y="500042"/>
            <a:ext cx="539302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5124" y="142852"/>
            <a:ext cx="403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В БЕЗОПАСНОСТИ: НА КАНИКУЛАХ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96" y="3786190"/>
            <a:ext cx="5400675" cy="27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3752" y="3357562"/>
            <a:ext cx="327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ДОВОЛЕН :  НА КАНИКУЛАХ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4" y="3786190"/>
            <a:ext cx="541201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1734" y="3357562"/>
            <a:ext cx="332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 СЧАСТЛИВ : НА КАНИКУЛАХ </a:t>
            </a:r>
            <a:endParaRPr lang="ru-RU" dirty="0"/>
          </a:p>
        </p:txBody>
      </p:sp>
      <p:pic>
        <p:nvPicPr>
          <p:cNvPr id="8" name="Picture 2" descr="http://predm.kpmo.ru/images/site/preview/pre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92" y="285727"/>
            <a:ext cx="4286280" cy="30893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0"/>
            <a:ext cx="9144002" cy="69986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НИР:  КОГНИТИВНЫЕ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9876" y="881336"/>
            <a:ext cx="5165695" cy="59766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Предмет исследования </a:t>
            </a:r>
            <a:r>
              <a:rPr lang="ru-RU" b="1" dirty="0" smtClean="0"/>
              <a:t>-  </a:t>
            </a:r>
            <a:r>
              <a:rPr lang="ru-RU" dirty="0" smtClean="0"/>
              <a:t>анализ  скрытых психологических установок - атрибуций  психологической помощи в условиях общеобразовательной школы.</a:t>
            </a:r>
          </a:p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Анализ схем каузальных атрибуций  психологической помощи </a:t>
            </a:r>
            <a:r>
              <a:rPr lang="ru-RU" dirty="0" smtClean="0"/>
              <a:t>позволяет реконструировать  актуальные потребности и мотивы  обращений к школьному психологу, сопоставить запрос на психологическую помощь с  ожиданиями от профессионального образа школьного психолога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26460" y="980728"/>
            <a:ext cx="4761773" cy="440431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Методы:</a:t>
            </a:r>
            <a:r>
              <a:rPr lang="ru-RU" b="1" dirty="0" smtClean="0"/>
              <a:t>  </a:t>
            </a:r>
            <a:r>
              <a:rPr lang="ru-RU" dirty="0" smtClean="0"/>
              <a:t>психодиагностика  аттитюдов и каузальных атрибуций личности с применением 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тесовых   </a:t>
            </a:r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экспертных </a:t>
            </a:r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систем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Инструментарий</a:t>
            </a:r>
            <a:r>
              <a:rPr lang="ru-RU" b="1" dirty="0" smtClean="0"/>
              <a:t>:  </a:t>
            </a:r>
            <a:r>
              <a:rPr lang="ru-RU" dirty="0" smtClean="0"/>
              <a:t>репертуарные </a:t>
            </a:r>
            <a:r>
              <a:rPr lang="ru-RU" dirty="0" smtClean="0"/>
              <a:t>тесты ситуаций ,  отношений и </a:t>
            </a:r>
            <a:r>
              <a:rPr lang="ru-RU" dirty="0" smtClean="0"/>
              <a:t>действий.</a:t>
            </a:r>
          </a:p>
          <a:p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Программная реализация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SNY-RESEARCH  </a:t>
            </a:r>
            <a:r>
              <a:rPr lang="en-US" dirty="0" smtClean="0"/>
              <a:t>GROUP</a:t>
            </a:r>
            <a:r>
              <a:rPr lang="ru-RU" dirty="0" smtClean="0"/>
              <a:t>  - лауреат премии </a:t>
            </a:r>
            <a:r>
              <a:rPr lang="ru-RU" dirty="0" smtClean="0"/>
              <a:t>«Золотая </a:t>
            </a:r>
            <a:r>
              <a:rPr lang="ru-RU" dirty="0" smtClean="0"/>
              <a:t>Психея» 2003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0" y="357166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098" y="3429000"/>
            <a:ext cx="5775542" cy="310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50942" y="3429000"/>
            <a:ext cx="293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МЕНЯ ЛЮБЯТ:  КАНИКУЛЫ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296" y="2928934"/>
            <a:ext cx="25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МЕНЯ ЛЮБЯТ: ШКОЛА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ЗНАЧИМОСТЬ</a:t>
            </a:r>
            <a:br>
              <a:rPr lang="ru-RU" dirty="0" smtClean="0"/>
            </a:br>
            <a:r>
              <a:rPr lang="ru-RU" dirty="0" smtClean="0"/>
              <a:t>ДЛЯ ЗАПРОСА НА ПСИХОЛ.ПОМОЩЬ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256" y="1928802"/>
            <a:ext cx="1928826" cy="17145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4172" y="1916832"/>
            <a:ext cx="1643074" cy="171451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1536" y="2000240"/>
            <a:ext cx="1620883" cy="164307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8924" y="2000240"/>
            <a:ext cx="1928826" cy="16430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23502" y="2071678"/>
            <a:ext cx="1428760" cy="142876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0626" y="3714752"/>
            <a:ext cx="1800229" cy="150017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3818" y="4000504"/>
            <a:ext cx="2928958" cy="242889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8924" y="3786190"/>
            <a:ext cx="1928826" cy="14287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7222" y="3786190"/>
            <a:ext cx="1785950" cy="150019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23502" y="428604"/>
            <a:ext cx="1285884" cy="1285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91372" cy="4391372"/>
          </a:xfrm>
          <a:prstGeom prst="rect">
            <a:avLst/>
          </a:prstGeom>
          <a:noFill/>
          <a:ln>
            <a:solidFill>
              <a:schemeClr val="bg2">
                <a:lumMod val="25000"/>
                <a:lumOff val="75000"/>
              </a:schemeClr>
            </a:solidFill>
          </a:ln>
        </p:spPr>
      </p:pic>
      <p:pic>
        <p:nvPicPr>
          <p:cNvPr id="9" name="Содержимое 8" descr="DSCN1404_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56" y="1052736"/>
            <a:ext cx="63627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68960"/>
            <a:ext cx="5374332" cy="3456384"/>
          </a:xfrm>
        </p:spPr>
        <p:txBody>
          <a:bodyPr/>
          <a:lstStyle/>
          <a:p>
            <a:r>
              <a:rPr lang="ru-RU" dirty="0" smtClean="0"/>
              <a:t>ТЕСТОВЫЕ ЭКСПЕРТНЫЕ </a:t>
            </a:r>
            <a:br>
              <a:rPr lang="ru-RU" dirty="0" smtClean="0"/>
            </a:br>
            <a:r>
              <a:rPr lang="ru-RU" dirty="0" smtClean="0"/>
              <a:t>СИСТЕМЫ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МОДЕЛИРОВАНИЕ</a:t>
            </a:r>
            <a:br>
              <a:rPr lang="ru-RU" dirty="0" smtClean="0"/>
            </a:br>
            <a:r>
              <a:rPr lang="ru-RU" dirty="0" smtClean="0"/>
              <a:t>МЕНТАЛЬНОГО</a:t>
            </a:r>
            <a:br>
              <a:rPr lang="ru-RU" dirty="0" smtClean="0"/>
            </a:br>
            <a:r>
              <a:rPr lang="ru-RU" dirty="0" smtClean="0"/>
              <a:t>ОТКЛИКА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2404" y="764704"/>
            <a:ext cx="227798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dirty="0" smtClean="0"/>
              <a:t>ТЕСТОВЫЕ</a:t>
            </a:r>
          </a:p>
          <a:p>
            <a:pPr algn="r">
              <a:lnSpc>
                <a:spcPct val="90000"/>
              </a:lnSpc>
            </a:pPr>
            <a:r>
              <a:rPr lang="ru-RU" sz="1400" dirty="0" smtClean="0"/>
              <a:t>ЭКСПЕРТНЫЕ</a:t>
            </a:r>
          </a:p>
          <a:p>
            <a:pPr algn="r">
              <a:lnSpc>
                <a:spcPct val="90000"/>
              </a:lnSpc>
            </a:pPr>
            <a:r>
              <a:rPr lang="ru-RU" sz="1400" dirty="0" smtClean="0"/>
              <a:t>СИСТЕМЫ</a:t>
            </a:r>
            <a:endParaRPr lang="ru-RU" sz="1400" dirty="0"/>
          </a:p>
        </p:txBody>
      </p:sp>
      <p:pic>
        <p:nvPicPr>
          <p:cNvPr id="6" name="Рисунок 5" descr="focu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374" cy="6858000"/>
          </a:xfrm>
          <a:prstGeom prst="rect">
            <a:avLst/>
          </a:prstGeom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/>
          <a:srcRect r="5950"/>
          <a:stretch>
            <a:fillRect/>
          </a:stretch>
        </p:blipFill>
        <p:spPr bwMode="auto">
          <a:xfrm>
            <a:off x="9779706" y="3212976"/>
            <a:ext cx="2409119" cy="327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-SOFT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821" y="2132856"/>
            <a:ext cx="24220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219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le-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641961" cy="75545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1794" name="Picture 2" descr="http://www.sny-research.com/Images/Metapsycholog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4610" y="714356"/>
            <a:ext cx="3448050" cy="523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9916" y="1412776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"feedback - control" function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4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TES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83594" cy="6858000"/>
          </a:xfrm>
          <a:prstGeom prst="rect">
            <a:avLst/>
          </a:prstGeom>
        </p:spPr>
      </p:pic>
      <p:pic>
        <p:nvPicPr>
          <p:cNvPr id="5" name="Рисунок 4" descr="Н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4492" y="0"/>
            <a:ext cx="5374333" cy="68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8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828" y="4869160"/>
            <a:ext cx="8229600" cy="1367408"/>
          </a:xfrm>
        </p:spPr>
        <p:txBody>
          <a:bodyPr/>
          <a:lstStyle/>
          <a:p>
            <a:r>
              <a:rPr lang="ru-RU" dirty="0" smtClean="0"/>
              <a:t>НАЧАЛЬНАЯ ШКОЛА</a:t>
            </a:r>
            <a:endParaRPr lang="ru-RU" sz="4800" dirty="0"/>
          </a:p>
        </p:txBody>
      </p:sp>
      <p:pic>
        <p:nvPicPr>
          <p:cNvPr id="3" name="Picture 2" descr="http://predm.kpmo.ru/images/site/preview/pre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60" y="620688"/>
            <a:ext cx="5976664" cy="42775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812162">
            <a:off x="5682039" y="2145556"/>
            <a:ext cx="6697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ТЕСТ ЭМОЦИЙ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dm.kpmo.ru/images/site/preview/pr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0"/>
            <a:ext cx="7750597" cy="55862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812162">
            <a:off x="4932353" y="4364745"/>
            <a:ext cx="5186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ПОТРЕБНОСТЬ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59877">
            <a:off x="-133194" y="4548256"/>
            <a:ext cx="45331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ЭМОЦИЯ</a:t>
            </a:r>
            <a:endParaRPr lang="ru-RU" sz="6000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402611" y="0"/>
            <a:ext cx="3786214" cy="3980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66CC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Слово «эмоция» произошло от латинского глагола «</a:t>
            </a:r>
            <a:r>
              <a:rPr lang="ru-RU" sz="2400" dirty="0" err="1">
                <a:solidFill>
                  <a:srgbClr val="66CCFF"/>
                </a:solidFill>
              </a:rPr>
              <a:t>emovare</a:t>
            </a:r>
            <a:r>
              <a:rPr lang="ru-RU" sz="2400" dirty="0"/>
              <a:t>», что означает «двигаться». Эмоция – это средство, с помощью которого взаимодействуют тело и разум, </a:t>
            </a:r>
            <a:r>
              <a:rPr lang="ru-RU" sz="2400" dirty="0" smtClean="0"/>
              <a:t>«перемещение»:     </a:t>
            </a:r>
            <a:r>
              <a:rPr lang="ru-RU" sz="2400" dirty="0" err="1"/>
              <a:t>e-motion</a:t>
            </a:r>
            <a:r>
              <a:rPr lang="ru-RU" sz="2400" dirty="0"/>
              <a:t> (</a:t>
            </a:r>
            <a:r>
              <a:rPr lang="ru-RU" sz="2400" dirty="0" err="1"/>
              <a:t>э-моция</a:t>
            </a:r>
            <a:r>
              <a:rPr lang="ru-RU" sz="2400" dirty="0"/>
              <a:t>). </a:t>
            </a:r>
          </a:p>
          <a:p>
            <a:pPr>
              <a:spcBef>
                <a:spcPts val="1500"/>
              </a:spcBef>
              <a:buClr>
                <a:srgbClr val="66CC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 (1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 (1)</Template>
  <TotalTime>0</TotalTime>
  <Words>1955</Words>
  <Application>Microsoft Office PowerPoint</Application>
  <PresentationFormat>Произвольный</PresentationFormat>
  <Paragraphs>895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TS102895261 (1)</vt:lpstr>
      <vt:lpstr>ОЦЕНКА ПОТРЕБНОСТИ В ПСИХОЛОГИЧЕСКОЙ ПОМОЩИ</vt:lpstr>
      <vt:lpstr>МОНИТОРИНГ  ОБРАЗОВАТЕЛЬНОГО ВОЗРАСТНОГО  ЗАПРОСА НА ПСИХОЛОГИЧЕСКУЮ ПОМОЩЬ В УСЛОВИЯХ МОУ</vt:lpstr>
      <vt:lpstr>  НИР:  КОГНИТИВНЫЕ ИССЛЕДОВАНИЯ </vt:lpstr>
      <vt:lpstr>ТЕСТОВЫЕ ЭКСПЕРТНЫЕ  СИСТЕМЫ   МОДЕЛИРОВАНИЕ МЕНТАЛЬНОГО ОТКЛИКА</vt:lpstr>
      <vt:lpstr>Слайд 5</vt:lpstr>
      <vt:lpstr>Слайд 6</vt:lpstr>
      <vt:lpstr>Слайд 7</vt:lpstr>
      <vt:lpstr>НАЧАЛЬНАЯ ШКОЛА</vt:lpstr>
      <vt:lpstr>Слайд 9</vt:lpstr>
      <vt:lpstr>ЭМОТИОЛОГИЯ</vt:lpstr>
      <vt:lpstr>Слайд 11</vt:lpstr>
      <vt:lpstr>Слайд 12</vt:lpstr>
      <vt:lpstr>ПСИХОЭМОЦИОНАЛЬНЫЙ КОД ПЕРЕРАБОТКИ ИНФОРМАЦИИ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ДИАГНОСТИЧЕСКАЯ ЗНАЧИМОСТЬ ДЛЯ ЗАПРОСА НА ПСИХОЛ.ПОМОЩЬ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2013-03-27T09:01:30Z</dcterms:created>
  <dcterms:modified xsi:type="dcterms:W3CDTF">2014-12-18T07:40:13Z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