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80" r:id="rId3"/>
    <p:sldId id="257" r:id="rId4"/>
    <p:sldId id="281" r:id="rId5"/>
    <p:sldId id="269" r:id="rId6"/>
    <p:sldId id="271" r:id="rId7"/>
    <p:sldId id="272" r:id="rId8"/>
    <p:sldId id="273" r:id="rId9"/>
    <p:sldId id="270" r:id="rId10"/>
    <p:sldId id="274" r:id="rId11"/>
    <p:sldId id="264" r:id="rId12"/>
    <p:sldId id="279" r:id="rId13"/>
    <p:sldId id="275" r:id="rId14"/>
    <p:sldId id="276" r:id="rId15"/>
    <p:sldId id="277" r:id="rId16"/>
    <p:sldId id="266" r:id="rId17"/>
    <p:sldId id="265" r:id="rId18"/>
    <p:sldId id="27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9785" autoAdjust="0"/>
  </p:normalViewPr>
  <p:slideViewPr>
    <p:cSldViewPr>
      <p:cViewPr>
        <p:scale>
          <a:sx n="91" d="100"/>
          <a:sy n="91" d="100"/>
        </p:scale>
        <p:origin x="-774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7BB0B-2792-4A38-92DA-E2215C4BD5EB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CDB38-56ED-44D6-8A23-D48E8D5FC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066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CDB38-56ED-44D6-8A23-D48E8D5FC0C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372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116D-2093-484E-8834-BC33BEC53081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312C-858C-4224-AC53-A6FEA71294E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116D-2093-484E-8834-BC33BEC53081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312C-858C-4224-AC53-A6FEA71294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116D-2093-484E-8834-BC33BEC53081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312C-858C-4224-AC53-A6FEA71294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116D-2093-484E-8834-BC33BEC53081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312C-858C-4224-AC53-A6FEA71294E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116D-2093-484E-8834-BC33BEC53081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312C-858C-4224-AC53-A6FEA71294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116D-2093-484E-8834-BC33BEC53081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312C-858C-4224-AC53-A6FEA71294E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116D-2093-484E-8834-BC33BEC53081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312C-858C-4224-AC53-A6FEA71294E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116D-2093-484E-8834-BC33BEC53081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312C-858C-4224-AC53-A6FEA71294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116D-2093-484E-8834-BC33BEC53081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312C-858C-4224-AC53-A6FEA71294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116D-2093-484E-8834-BC33BEC53081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312C-858C-4224-AC53-A6FEA71294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116D-2093-484E-8834-BC33BEC53081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312C-858C-4224-AC53-A6FEA71294E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DC5116D-2093-484E-8834-BC33BEC53081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541312C-858C-4224-AC53-A6FEA71294E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6872288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Профессиональная культура психолога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4850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413064"/>
            <a:ext cx="80648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3200" b="1" dirty="0"/>
              <a:t>Экономическая культура</a:t>
            </a:r>
            <a:r>
              <a:rPr lang="ru-RU" sz="3200" dirty="0"/>
              <a:t> </a:t>
            </a:r>
            <a:endParaRPr lang="ru-RU" sz="3200" dirty="0" smtClean="0"/>
          </a:p>
          <a:p>
            <a:pPr lvl="1"/>
            <a:endParaRPr lang="ru-RU" sz="2800" dirty="0"/>
          </a:p>
          <a:p>
            <a:pPr lvl="1"/>
            <a:r>
              <a:rPr lang="ru-RU" sz="2400" dirty="0" smtClean="0"/>
              <a:t>- </a:t>
            </a:r>
            <a:r>
              <a:rPr lang="ru-RU" sz="2400" dirty="0"/>
              <a:t>важной составляющей которой выступает экономическое мышление, которое позволяет познавать сущность экономических явлений и процессов, оперировать усвоенными экономическими понятиями, анализировать конкретные экономические ситуации. </a:t>
            </a:r>
            <a:endParaRPr lang="ru-RU" sz="2400" dirty="0" smtClean="0"/>
          </a:p>
          <a:p>
            <a:pPr marL="914400" lvl="1" indent="-457200">
              <a:buFont typeface="Wingdings" pitchFamily="2" charset="2"/>
              <a:buChar char="q"/>
            </a:pPr>
            <a:endParaRPr lang="ru-RU" sz="2400" b="1" dirty="0"/>
          </a:p>
          <a:p>
            <a:pPr marL="914400" lvl="1" indent="-457200">
              <a:buFont typeface="Wingdings" pitchFamily="2" charset="2"/>
              <a:buChar char="q"/>
            </a:pPr>
            <a:endParaRPr lang="ru-RU" sz="2000" b="1" dirty="0" smtClean="0"/>
          </a:p>
          <a:p>
            <a:pPr marL="914400" lvl="1" indent="-457200">
              <a:buFont typeface="Wingdings" pitchFamily="2" charset="2"/>
              <a:buChar char="q"/>
            </a:pPr>
            <a:endParaRPr lang="ru-RU" sz="2000" b="1" dirty="0"/>
          </a:p>
          <a:p>
            <a:pPr marL="914400" lvl="1" indent="-457200">
              <a:buFont typeface="Wingdings" pitchFamily="2" charset="2"/>
              <a:buChar char="q"/>
            </a:pPr>
            <a:endParaRPr lang="ru-RU" sz="2000" b="1" dirty="0" smtClean="0"/>
          </a:p>
          <a:p>
            <a:pPr marL="914400" lvl="1" indent="-457200">
              <a:buFont typeface="Wingdings" pitchFamily="2" charset="2"/>
              <a:buChar char="q"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559800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0648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Культура </a:t>
            </a:r>
            <a:r>
              <a:rPr lang="ru-RU" sz="3200" b="1" dirty="0" smtClean="0"/>
              <a:t>трудовой деятельности </a:t>
            </a:r>
            <a:endParaRPr lang="ru-RU" sz="3200" b="1" dirty="0" smtClean="0"/>
          </a:p>
          <a:p>
            <a:r>
              <a:rPr lang="ru-RU" sz="2800" dirty="0" smtClean="0"/>
              <a:t> </a:t>
            </a:r>
            <a:r>
              <a:rPr lang="ru-RU" sz="2400" dirty="0" smtClean="0"/>
              <a:t>это </a:t>
            </a:r>
            <a:r>
              <a:rPr lang="ru-RU" sz="2400" dirty="0"/>
              <a:t>система ценностей и мотивов трудовой деятельности, уровень и качество профессиональных знаний, оценок и действий </a:t>
            </a:r>
            <a:r>
              <a:rPr lang="ru-RU" sz="2400" dirty="0" smtClean="0"/>
              <a:t>человека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r>
              <a:rPr lang="ru-RU" sz="2400" b="1" dirty="0"/>
              <a:t>Включает: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/>
              <a:t>профессиональные </a:t>
            </a:r>
            <a:r>
              <a:rPr lang="ru-RU" sz="2400" dirty="0" smtClean="0"/>
              <a:t>знания (профессиональная компетентность)</a:t>
            </a:r>
            <a:endParaRPr lang="ru-RU" sz="2400" dirty="0"/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/>
              <a:t>грамотность выполнения трудовых функций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/>
              <a:t>трудовую мотивацию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/>
              <a:t>умение рационально организовать свой труд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/>
              <a:t>исполнительскую и трудовую </a:t>
            </a:r>
            <a:r>
              <a:rPr lang="ru-RU" sz="2400" dirty="0" smtClean="0"/>
              <a:t>дисциплину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 smtClean="0"/>
              <a:t>психогигиену  труда</a:t>
            </a:r>
            <a:endParaRPr lang="ru-RU" sz="2400" dirty="0"/>
          </a:p>
          <a:p>
            <a:pPr marL="342900" indent="-342900">
              <a:buFont typeface="Wingdings" pitchFamily="2" charset="2"/>
              <a:buChar char="§"/>
            </a:pPr>
            <a:endParaRPr lang="ru-RU" sz="2400" dirty="0"/>
          </a:p>
          <a:p>
            <a:endParaRPr lang="ru-RU" sz="2400" dirty="0" smtClean="0"/>
          </a:p>
          <a:p>
            <a:pPr marL="514350" indent="-514350">
              <a:buFont typeface="Wingdings" pitchFamily="2" charset="2"/>
              <a:buChar char="q"/>
            </a:pP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11513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92696"/>
            <a:ext cx="81369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Профессиональная компетентность:</a:t>
            </a:r>
          </a:p>
          <a:p>
            <a:endParaRPr lang="ru-RU" sz="2800" b="1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b="1" dirty="0" smtClean="0"/>
              <a:t> </a:t>
            </a:r>
            <a:r>
              <a:rPr lang="ru-RU" sz="2800" dirty="0" smtClean="0"/>
              <a:t>профессиональные знания,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/>
              <a:t> профессиональные </a:t>
            </a:r>
            <a:r>
              <a:rPr lang="ru-RU" sz="2800" dirty="0" smtClean="0"/>
              <a:t>умения,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/>
              <a:t> профессиональные навыки</a:t>
            </a:r>
            <a:r>
              <a:rPr lang="ru-RU" sz="2800" dirty="0" smtClean="0"/>
              <a:t>,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/>
              <a:t>профессиональные </a:t>
            </a:r>
            <a:r>
              <a:rPr lang="ru-RU" sz="2800" dirty="0" smtClean="0"/>
              <a:t>способности,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 smtClean="0"/>
              <a:t>диапазон </a:t>
            </a:r>
            <a:r>
              <a:rPr lang="ru-RU" sz="2800" dirty="0"/>
              <a:t>профессиональных </a:t>
            </a:r>
            <a:r>
              <a:rPr lang="ru-RU" sz="2800" dirty="0" smtClean="0"/>
              <a:t>возможностей,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b="1" dirty="0" smtClean="0"/>
              <a:t>совершенное </a:t>
            </a:r>
            <a:r>
              <a:rPr lang="ru-RU" sz="2800" b="1" dirty="0"/>
              <a:t>владение </a:t>
            </a:r>
            <a:r>
              <a:rPr lang="ru-RU" sz="2800" b="1" dirty="0" smtClean="0"/>
              <a:t>инструментарием,</a:t>
            </a:r>
            <a:r>
              <a:rPr lang="ru-RU" sz="2800" dirty="0" smtClean="0"/>
              <a:t>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b="1" dirty="0"/>
              <a:t>совершенное владение </a:t>
            </a:r>
            <a:r>
              <a:rPr lang="ru-RU" sz="2800" dirty="0" smtClean="0"/>
              <a:t>приемами </a:t>
            </a:r>
            <a:r>
              <a:rPr lang="ru-RU" sz="2800" dirty="0"/>
              <a:t>и технологиями профессиональной деятельности.</a:t>
            </a:r>
            <a:r>
              <a:rPr lang="ru-RU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3086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982177"/>
            <a:ext cx="8136904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Культура </a:t>
            </a:r>
            <a:r>
              <a:rPr lang="ru-RU" sz="3200" b="1" dirty="0" smtClean="0"/>
              <a:t>поведения</a:t>
            </a:r>
          </a:p>
          <a:p>
            <a:pPr algn="just"/>
            <a:r>
              <a:rPr lang="ru-RU" sz="2400" b="1" dirty="0" smtClean="0"/>
              <a:t> </a:t>
            </a:r>
            <a:r>
              <a:rPr lang="ru-RU" sz="2400" dirty="0"/>
              <a:t>-высокая степень соответствия повседневных поступков и действий человека нормам нравственности, этики, </a:t>
            </a:r>
            <a:r>
              <a:rPr lang="ru-RU" sz="2400" dirty="0" smtClean="0"/>
              <a:t>эстетики</a:t>
            </a:r>
            <a:endParaRPr lang="ru-RU" sz="2400" dirty="0"/>
          </a:p>
          <a:p>
            <a:pPr algn="just"/>
            <a:r>
              <a:rPr lang="ru-RU" sz="2400" b="1" dirty="0" smtClean="0"/>
              <a:t>Включает: 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000" dirty="0" smtClean="0"/>
              <a:t>Знание и применение нравственных норм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000" dirty="0" smtClean="0"/>
              <a:t>Знание </a:t>
            </a:r>
            <a:r>
              <a:rPr lang="ru-RU" sz="2000" dirty="0"/>
              <a:t>и </a:t>
            </a:r>
            <a:r>
              <a:rPr lang="ru-RU" sz="2000" dirty="0" smtClean="0"/>
              <a:t>применение</a:t>
            </a:r>
            <a:r>
              <a:rPr lang="ru-RU" sz="2000" dirty="0"/>
              <a:t> правил </a:t>
            </a:r>
            <a:r>
              <a:rPr lang="ru-RU" sz="2000" dirty="0" smtClean="0"/>
              <a:t>этикета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000" dirty="0" smtClean="0"/>
              <a:t>Владение нормами корпоративной культуры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9026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332656"/>
            <a:ext cx="712879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Культура </a:t>
            </a:r>
            <a:r>
              <a:rPr lang="ru-RU" sz="3200" b="1" dirty="0" smtClean="0"/>
              <a:t>профессионального (психологического) мышления –</a:t>
            </a:r>
            <a:r>
              <a:rPr lang="ru-RU" sz="2800" dirty="0" smtClean="0"/>
              <a:t>как</a:t>
            </a:r>
            <a:r>
              <a:rPr lang="ru-RU" sz="2800" b="1" dirty="0" smtClean="0"/>
              <a:t> </a:t>
            </a:r>
            <a:r>
              <a:rPr lang="ru-RU" sz="2800" dirty="0"/>
              <a:t>способ  действия,  направленный  на  преобразование  профессионального  пространства</a:t>
            </a:r>
            <a:r>
              <a:rPr lang="ru-RU" sz="3200" dirty="0"/>
              <a:t>.</a:t>
            </a:r>
          </a:p>
          <a:p>
            <a:r>
              <a:rPr lang="ru-RU" sz="3200" i="1" dirty="0" smtClean="0"/>
              <a:t> </a:t>
            </a:r>
            <a:r>
              <a:rPr lang="ru-RU" sz="2400" b="1" dirty="0" smtClean="0"/>
              <a:t>Включает </a:t>
            </a:r>
            <a:r>
              <a:rPr lang="ru-RU" sz="2400" b="1" dirty="0"/>
              <a:t>в </a:t>
            </a:r>
            <a:r>
              <a:rPr lang="ru-RU" sz="2400" b="1" dirty="0" smtClean="0"/>
              <a:t>себя: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способно­сть </a:t>
            </a:r>
            <a:r>
              <a:rPr lang="ru-RU" dirty="0"/>
              <a:t>к анализу и синтезу, </a:t>
            </a:r>
            <a:endParaRPr lang="ru-RU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критичность,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/>
              <a:t>метафоричность профессионального </a:t>
            </a:r>
            <a:r>
              <a:rPr lang="ru-RU" dirty="0" smtClean="0"/>
              <a:t>сознания,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владение образно-метафорическим  языком,   </a:t>
            </a:r>
            <a:endParaRPr lang="ru-RU" dirty="0"/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самостоятельность,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широту</a:t>
            </a:r>
            <a:r>
              <a:rPr lang="ru-RU" dirty="0"/>
              <a:t>, </a:t>
            </a:r>
            <a:endParaRPr lang="ru-RU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гибкость</a:t>
            </a:r>
            <a:r>
              <a:rPr lang="ru-RU" dirty="0"/>
              <a:t>, </a:t>
            </a:r>
            <a:endParaRPr lang="ru-RU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активность</a:t>
            </a:r>
            <a:r>
              <a:rPr lang="ru-RU" dirty="0"/>
              <a:t>, </a:t>
            </a:r>
            <a:endParaRPr lang="ru-RU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Быстроту,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наблюдательность</a:t>
            </a:r>
            <a:r>
              <a:rPr lang="ru-RU" dirty="0"/>
              <a:t>, </a:t>
            </a:r>
            <a:endParaRPr lang="ru-RU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профессиональную  </a:t>
            </a:r>
            <a:r>
              <a:rPr lang="ru-RU" dirty="0"/>
              <a:t>память </a:t>
            </a:r>
            <a:endParaRPr lang="ru-RU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воображение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4423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5846"/>
            <a:ext cx="8064896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Перцептивная культура </a:t>
            </a:r>
            <a:r>
              <a:rPr lang="ru-RU" sz="3200" b="1" dirty="0" smtClean="0"/>
              <a:t>личности</a:t>
            </a:r>
          </a:p>
          <a:p>
            <a:pPr algn="ctr"/>
            <a:r>
              <a:rPr lang="ru-RU" sz="1100" b="1" dirty="0" smtClean="0"/>
              <a:t> </a:t>
            </a:r>
          </a:p>
          <a:p>
            <a:pPr algn="just"/>
            <a:r>
              <a:rPr lang="ru-RU" b="1" dirty="0" smtClean="0"/>
              <a:t>– </a:t>
            </a:r>
            <a:r>
              <a:rPr lang="ru-RU" dirty="0"/>
              <a:t>это индивидуальное свойство человека, проявляющееся в способности восприятия</a:t>
            </a:r>
            <a:r>
              <a:rPr lang="ru-RU" b="1" dirty="0"/>
              <a:t>, </a:t>
            </a:r>
            <a:r>
              <a:rPr lang="ru-RU" dirty="0"/>
              <a:t>анализа, переосмысления информации, в результате которых формируется образ, отражающийся в дальнейшем перцептивном опыте личности, являющийся важной составляющей мировоззрения.</a:t>
            </a:r>
          </a:p>
          <a:p>
            <a:r>
              <a:rPr lang="ru-RU" b="1" dirty="0" smtClean="0"/>
              <a:t>Составляющие: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готовность </a:t>
            </a:r>
            <a:r>
              <a:rPr lang="ru-RU" dirty="0"/>
              <a:t>фиксировать  значимые  для  профессиональной  деятельности  психолога  нормативные свойства  субъекта  и  индивидуальные  свойства  объекта </a:t>
            </a:r>
            <a:r>
              <a:rPr lang="ru-RU" dirty="0" smtClean="0"/>
              <a:t>деятельности;</a:t>
            </a:r>
          </a:p>
          <a:p>
            <a:endParaRPr lang="ru-RU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восприятие </a:t>
            </a:r>
            <a:r>
              <a:rPr lang="ru-RU" dirty="0"/>
              <a:t>другого  человека  и  </a:t>
            </a:r>
            <a:r>
              <a:rPr lang="ru-RU" dirty="0" err="1" smtClean="0"/>
              <a:t>самовосприятие</a:t>
            </a:r>
            <a:r>
              <a:rPr lang="ru-RU" dirty="0" smtClean="0"/>
              <a:t>  </a:t>
            </a:r>
            <a:r>
              <a:rPr lang="ru-RU" dirty="0"/>
              <a:t>в  ходе  построения психологом  профессиональных </a:t>
            </a:r>
            <a:r>
              <a:rPr lang="ru-RU" dirty="0" smtClean="0"/>
              <a:t>ситуаций;</a:t>
            </a:r>
          </a:p>
          <a:p>
            <a:endParaRPr lang="ru-RU" dirty="0"/>
          </a:p>
          <a:p>
            <a:pPr marL="285750" indent="-285750">
              <a:buFont typeface="Wingdings" pitchFamily="2" charset="2"/>
              <a:buChar char="§"/>
            </a:pPr>
            <a:r>
              <a:rPr lang="ru-RU" dirty="0"/>
              <a:t>формировании  представлений  о  поведенческом «эталоне» человека, нуждающегося в психологической помощи.</a:t>
            </a:r>
          </a:p>
        </p:txBody>
      </p:sp>
    </p:spTree>
    <p:extLst>
      <p:ext uri="{BB962C8B-B14F-4D97-AF65-F5344CB8AC3E}">
        <p14:creationId xmlns:p14="http://schemas.microsoft.com/office/powerpoint/2010/main" val="3226651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06489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Культура общения</a:t>
            </a:r>
          </a:p>
          <a:p>
            <a:pPr algn="ctr"/>
            <a:r>
              <a:rPr lang="ru-RU" sz="2400" b="1" dirty="0" smtClean="0"/>
              <a:t>-</a:t>
            </a:r>
            <a:r>
              <a:rPr lang="ru-RU" sz="2400" dirty="0"/>
              <a:t>система </a:t>
            </a:r>
            <a:r>
              <a:rPr lang="ru-RU" sz="2400" dirty="0" smtClean="0"/>
              <a:t>знаний</a:t>
            </a:r>
            <a:r>
              <a:rPr lang="ru-RU" sz="2400" dirty="0"/>
              <a:t>, умений и навыков адекватного поведения в различных ситуациях общения</a:t>
            </a:r>
            <a:r>
              <a:rPr lang="ru-RU" sz="2000" dirty="0"/>
              <a:t>. </a:t>
            </a:r>
            <a:endParaRPr lang="ru-RU" sz="2000" dirty="0" smtClean="0"/>
          </a:p>
          <a:p>
            <a:endParaRPr lang="ru-RU" sz="2000" dirty="0"/>
          </a:p>
          <a:p>
            <a:pPr marL="1257300" lvl="2" indent="-342900">
              <a:buFont typeface="Wingdings" pitchFamily="2" charset="2"/>
              <a:buChar char="v"/>
            </a:pPr>
            <a:r>
              <a:rPr lang="ru-RU" sz="2000" b="1" dirty="0"/>
              <a:t>	</a:t>
            </a:r>
            <a:r>
              <a:rPr lang="ru-RU" sz="2400" b="1" dirty="0"/>
              <a:t>Психологическая культура общения </a:t>
            </a:r>
            <a:r>
              <a:rPr lang="ru-RU" sz="2000" b="1" dirty="0"/>
              <a:t>—  </a:t>
            </a:r>
            <a:r>
              <a:rPr lang="ru-RU" sz="2000" dirty="0"/>
              <a:t>система 	знаний и навыков </a:t>
            </a:r>
            <a:r>
              <a:rPr lang="ru-RU" sz="2000" b="1" dirty="0"/>
              <a:t>тактичного</a:t>
            </a:r>
            <a:r>
              <a:rPr lang="ru-RU" sz="2000" dirty="0"/>
              <a:t> поведения в различных 	ситуациях общения.</a:t>
            </a:r>
            <a:r>
              <a:rPr lang="ru-RU" sz="2000" b="1" dirty="0"/>
              <a:t> </a:t>
            </a:r>
          </a:p>
          <a:p>
            <a:pPr lvl="2" algn="just"/>
            <a:r>
              <a:rPr lang="ru-RU" sz="2000" dirty="0" smtClean="0"/>
              <a:t>П</a:t>
            </a:r>
            <a:r>
              <a:rPr lang="ru-RU" sz="2000" dirty="0" smtClean="0"/>
              <a:t>роявляется </a:t>
            </a:r>
            <a:r>
              <a:rPr lang="ru-RU" sz="2000" dirty="0"/>
              <a:t>в </a:t>
            </a:r>
            <a:r>
              <a:rPr lang="ru-RU" sz="2000" dirty="0" smtClean="0"/>
              <a:t>умении </a:t>
            </a:r>
            <a:r>
              <a:rPr lang="ru-RU" sz="2000" dirty="0"/>
              <a:t>слушать и слы­шать собеседника, умении задавать </a:t>
            </a:r>
            <a:r>
              <a:rPr lang="ru-RU" sz="2000" dirty="0" smtClean="0"/>
              <a:t>	вопросы</a:t>
            </a:r>
            <a:r>
              <a:rPr lang="ru-RU" sz="2000" dirty="0"/>
              <a:t>, устанавливать контакты, по­нимать партнера по </a:t>
            </a:r>
            <a:r>
              <a:rPr lang="ru-RU" sz="2000" dirty="0" smtClean="0"/>
              <a:t>общению</a:t>
            </a:r>
            <a:r>
              <a:rPr lang="ru-RU" sz="2000" dirty="0"/>
              <a:t>, грамотно ориентироваться в различных </a:t>
            </a:r>
            <a:r>
              <a:rPr lang="ru-RU" sz="2000" dirty="0" smtClean="0"/>
              <a:t>ситуациях </a:t>
            </a:r>
            <a:r>
              <a:rPr lang="ru-RU" sz="2000" dirty="0"/>
              <a:t>общения, умении видеть и верно </a:t>
            </a:r>
            <a:r>
              <a:rPr lang="ru-RU" sz="2000" dirty="0" smtClean="0"/>
              <a:t>интерпретировать </a:t>
            </a:r>
            <a:r>
              <a:rPr lang="ru-RU" sz="2000" dirty="0"/>
              <a:t>поведенческие реакции людей, умении </a:t>
            </a:r>
            <a:r>
              <a:rPr lang="ru-RU" sz="2000" dirty="0" smtClean="0"/>
              <a:t>	проявлять </a:t>
            </a:r>
            <a:r>
              <a:rPr lang="ru-RU" sz="2000" dirty="0"/>
              <a:t>и передавать свое отношение по поводу </a:t>
            </a:r>
            <a:r>
              <a:rPr lang="ru-RU" sz="2000" dirty="0" smtClean="0"/>
              <a:t>чего-либо</a:t>
            </a:r>
            <a:r>
              <a:rPr lang="ru-RU" sz="2000" dirty="0"/>
              <a:t>, готовность и желание общаться.</a:t>
            </a:r>
          </a:p>
          <a:p>
            <a:pPr algn="ctr"/>
            <a:endParaRPr lang="ru-RU" sz="2000" dirty="0"/>
          </a:p>
          <a:p>
            <a:pPr lvl="2"/>
            <a:endParaRPr lang="ru-RU" sz="2800" b="1" dirty="0"/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69910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/>
          </a:p>
          <a:p>
            <a:pPr algn="ctr"/>
            <a:r>
              <a:rPr lang="ru-RU" sz="3200" b="1" dirty="0" smtClean="0"/>
              <a:t>Информационная </a:t>
            </a:r>
            <a:r>
              <a:rPr lang="ru-RU" sz="3200" b="1" dirty="0" smtClean="0"/>
              <a:t>культура</a:t>
            </a:r>
          </a:p>
          <a:p>
            <a:pPr algn="ctr"/>
            <a:endParaRPr lang="ru-RU" sz="3200" b="1" dirty="0" smtClean="0"/>
          </a:p>
          <a:p>
            <a:pPr algn="just"/>
            <a:r>
              <a:rPr lang="ru-RU" sz="2000" b="1" dirty="0" smtClean="0"/>
              <a:t>- </a:t>
            </a:r>
            <a:r>
              <a:rPr lang="ru-RU" sz="2400" dirty="0" smtClean="0"/>
              <a:t>наличие комплекса знаний, умений, навыков и рефлексивных установок во взаимодействии с информационной средой, способность эффективно использовать информационные ресурсы и средства информационных коммуникаций, а также применять для этих целей передовые достижения в области развития средств информатизации и информационных технологий.</a:t>
            </a:r>
            <a:endParaRPr lang="ru-RU" sz="2400" b="1" dirty="0" smtClean="0"/>
          </a:p>
          <a:p>
            <a:pPr lvl="2" algn="just"/>
            <a:endParaRPr lang="ru-RU" sz="2400" b="1" dirty="0"/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71019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980728"/>
            <a:ext cx="7704856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Культура </a:t>
            </a:r>
            <a:r>
              <a:rPr lang="ru-RU" sz="3200" b="1" dirty="0" smtClean="0"/>
              <a:t>речи</a:t>
            </a:r>
          </a:p>
          <a:p>
            <a:pPr algn="just"/>
            <a:r>
              <a:rPr lang="ru-RU" sz="2400" b="1" dirty="0" smtClean="0"/>
              <a:t>-</a:t>
            </a:r>
            <a:r>
              <a:rPr lang="ru-RU" sz="2800" dirty="0"/>
              <a:t>владение языковой нормой устного и письменного языка</a:t>
            </a:r>
            <a:r>
              <a:rPr lang="ru-RU" sz="2800" dirty="0" smtClean="0"/>
              <a:t>.</a:t>
            </a:r>
          </a:p>
          <a:p>
            <a:r>
              <a:rPr lang="ru-RU" sz="2400" dirty="0" smtClean="0"/>
              <a:t>Диктует соблюдение меры в употреблении профессиональных терминов, знание точного их значения и понимания уместности ситуации для их использования. </a:t>
            </a:r>
            <a:endParaRPr lang="ru-RU" sz="2400" dirty="0"/>
          </a:p>
          <a:p>
            <a:endParaRPr lang="ru-RU" sz="2400" dirty="0" smtClean="0"/>
          </a:p>
          <a:p>
            <a:pPr marL="514350" indent="-514350">
              <a:buFont typeface="Wingdings" pitchFamily="2" charset="2"/>
              <a:buChar char="q"/>
            </a:pPr>
            <a:endParaRPr lang="ru-RU" b="1" dirty="0" smtClean="0"/>
          </a:p>
          <a:p>
            <a:pPr algn="ctr"/>
            <a:r>
              <a:rPr lang="ru-RU" sz="3200" b="1" dirty="0" smtClean="0"/>
              <a:t>Культура </a:t>
            </a:r>
            <a:r>
              <a:rPr lang="ru-RU" sz="3200" b="1" dirty="0"/>
              <a:t>внешнего вида </a:t>
            </a:r>
            <a:endParaRPr lang="ru-RU" sz="3200" b="1" dirty="0" smtClean="0"/>
          </a:p>
          <a:p>
            <a:r>
              <a:rPr lang="ru-RU" sz="2800" b="1" dirty="0" smtClean="0"/>
              <a:t>-</a:t>
            </a:r>
            <a:r>
              <a:rPr lang="ru-RU" sz="2800" dirty="0"/>
              <a:t>степень соответст­вия внешнего облика целесообразности ситуации.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410158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32656"/>
            <a:ext cx="79928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/>
              <a:t>Психолог должен быть разносторонне подготовленным специалистом. Поэтому его профессиональная эрудиция включают в себя не только знания в области психологии, но и определенную совокупность знаний в области </a:t>
            </a:r>
            <a:r>
              <a:rPr lang="ru-RU" sz="2800" b="1" i="1" dirty="0"/>
              <a:t>философии, истории, культурологии, педагогики, экономики, социологии, политологии, права, филологии, физической культуры, математики и информатики, в области концепций современного естествознания</a:t>
            </a:r>
            <a:r>
              <a:rPr lang="ru-RU" sz="2800" b="1" dirty="0"/>
              <a:t>. </a:t>
            </a:r>
            <a:endParaRPr lang="ru-RU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571458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56895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/>
              <a:t>Профессиональная культура педагога</a:t>
            </a:r>
            <a:r>
              <a:rPr lang="ru-RU" sz="3600" dirty="0"/>
              <a:t> - </a:t>
            </a:r>
            <a:r>
              <a:rPr lang="ru-RU" sz="2800" dirty="0"/>
              <a:t>системное образование, компонентами которого </a:t>
            </a:r>
            <a:r>
              <a:rPr lang="ru-RU" sz="2800" dirty="0" smtClean="0"/>
              <a:t>является:</a:t>
            </a:r>
          </a:p>
          <a:p>
            <a:endParaRPr lang="ru-RU" sz="1200" dirty="0"/>
          </a:p>
          <a:p>
            <a:pPr marL="971550" lvl="1" indent="-514350">
              <a:buFont typeface="Wingdings" pitchFamily="2" charset="2"/>
              <a:buChar char="q"/>
            </a:pPr>
            <a:r>
              <a:rPr lang="ru-RU" sz="2400" b="1" dirty="0" smtClean="0"/>
              <a:t>Нравственная </a:t>
            </a:r>
            <a:r>
              <a:rPr lang="ru-RU" sz="2400" b="1" dirty="0"/>
              <a:t>и </a:t>
            </a:r>
            <a:r>
              <a:rPr lang="ru-RU" sz="2400" b="1" dirty="0" smtClean="0"/>
              <a:t>мировоззренческая культура </a:t>
            </a:r>
            <a:endParaRPr lang="ru-RU" sz="2400" b="1" dirty="0" smtClean="0"/>
          </a:p>
          <a:p>
            <a:pPr marL="971550" lvl="1" indent="-514350">
              <a:buFont typeface="Wingdings" pitchFamily="2" charset="2"/>
              <a:buChar char="q"/>
            </a:pPr>
            <a:r>
              <a:rPr lang="ru-RU" sz="2400" b="1" dirty="0" smtClean="0"/>
              <a:t>Правовая культура</a:t>
            </a:r>
            <a:endParaRPr lang="ru-RU" sz="2400" dirty="0" smtClean="0"/>
          </a:p>
          <a:p>
            <a:pPr marL="914400" lvl="1" indent="-457200">
              <a:buFont typeface="Wingdings" pitchFamily="2" charset="2"/>
              <a:buChar char="q"/>
            </a:pPr>
            <a:r>
              <a:rPr lang="ru-RU" sz="2400" b="1" dirty="0" smtClean="0"/>
              <a:t>Экономическая </a:t>
            </a:r>
            <a:r>
              <a:rPr lang="ru-RU" sz="2400" b="1" dirty="0" smtClean="0"/>
              <a:t>культура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ru-RU" sz="2400" b="1" dirty="0" smtClean="0"/>
              <a:t>Культура </a:t>
            </a:r>
            <a:r>
              <a:rPr lang="ru-RU" sz="2400" b="1" dirty="0"/>
              <a:t>трудовой деятельности </a:t>
            </a:r>
            <a:r>
              <a:rPr lang="ru-RU" sz="2200" b="1" dirty="0" smtClean="0"/>
              <a:t>(в том числе, культура психогигиены труда)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ru-RU" sz="2400" b="1" dirty="0" smtClean="0"/>
              <a:t>Культура профессионального (психологического) мышления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ru-RU" sz="2400" b="1" dirty="0"/>
              <a:t>Культура поведения </a:t>
            </a:r>
            <a:endParaRPr lang="ru-RU" sz="2400" b="1" dirty="0" smtClean="0"/>
          </a:p>
          <a:p>
            <a:pPr marL="914400" lvl="1" indent="-457200">
              <a:buFont typeface="Wingdings" pitchFamily="2" charset="2"/>
              <a:buChar char="q"/>
            </a:pPr>
            <a:r>
              <a:rPr lang="ru-RU" sz="2400" b="1" dirty="0"/>
              <a:t>Культура </a:t>
            </a:r>
            <a:r>
              <a:rPr lang="ru-RU" sz="2400" b="1" dirty="0" smtClean="0"/>
              <a:t>общения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ru-RU" sz="2400" b="1" dirty="0"/>
              <a:t>Информационная </a:t>
            </a:r>
            <a:r>
              <a:rPr lang="ru-RU" sz="2400" b="1" dirty="0" smtClean="0"/>
              <a:t>культура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ru-RU" sz="2400" b="1" dirty="0" smtClean="0"/>
              <a:t>Культура речи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ru-RU" sz="2400" b="1" dirty="0" smtClean="0"/>
              <a:t>Культура внешнего вида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69621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217802"/>
              </p:ext>
            </p:extLst>
          </p:nvPr>
        </p:nvGraphicFramePr>
        <p:xfrm>
          <a:off x="755576" y="692696"/>
          <a:ext cx="7560840" cy="51239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4416"/>
                <a:gridCol w="3816424"/>
              </a:tblGrid>
              <a:tr h="1076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Компоненты профессиональной культуры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Оценка в баллах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от 0 до 9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8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Нравственная и мировоззренческая культура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Правовая культура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Экономическая культура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72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Культура трудовой деятельности (в том числе, культура психогигиены труда)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8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Культура профессионального (психологического) мышления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Перцептивная культура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Культура поведения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Культура общения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Информационная культура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Культура речи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Культура внешнего вида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640" marR="596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614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96752"/>
            <a:ext cx="777686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3200" b="1" dirty="0"/>
              <a:t>Нравственная и мировоззренческая культура </a:t>
            </a:r>
            <a:endParaRPr lang="ru-RU" sz="3200" b="1" dirty="0" smtClean="0"/>
          </a:p>
          <a:p>
            <a:pPr lvl="1" algn="ctr"/>
            <a:endParaRPr lang="ru-RU" sz="2000" b="1" dirty="0"/>
          </a:p>
          <a:p>
            <a:pPr lvl="1" algn="ctr"/>
            <a:r>
              <a:rPr lang="ru-RU" sz="3200" b="1" dirty="0" smtClean="0"/>
              <a:t>-</a:t>
            </a:r>
            <a:r>
              <a:rPr lang="ru-RU" sz="2800" dirty="0"/>
              <a:t>совокупность этических и моральных норм, нравственных принципов, духовных ценностей и идеалов, выступающих в качестве важнейших мировоззренческих </a:t>
            </a:r>
            <a:r>
              <a:rPr lang="ru-RU" sz="2800" dirty="0" smtClean="0"/>
              <a:t>ориентиров</a:t>
            </a:r>
          </a:p>
        </p:txBody>
      </p:sp>
    </p:spTree>
    <p:extLst>
      <p:ext uri="{BB962C8B-B14F-4D97-AF65-F5344CB8AC3E}">
        <p14:creationId xmlns:p14="http://schemas.microsoft.com/office/powerpoint/2010/main" val="2049185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Принципы профессиональной этики</a:t>
            </a:r>
            <a:r>
              <a:rPr lang="ru-RU" sz="3200" b="1" dirty="0" smtClean="0"/>
              <a:t>:</a:t>
            </a:r>
          </a:p>
          <a:p>
            <a:pPr algn="ctr"/>
            <a:endParaRPr lang="ru-RU" sz="1200" dirty="0"/>
          </a:p>
          <a:p>
            <a:pPr marL="457200" indent="-457200">
              <a:buAutoNum type="arabicPeriod"/>
            </a:pPr>
            <a:r>
              <a:rPr lang="ru-RU" sz="2400" b="1" dirty="0" smtClean="0"/>
              <a:t>Принцип </a:t>
            </a:r>
            <a:r>
              <a:rPr lang="ru-RU" sz="2400" b="1" dirty="0"/>
              <a:t>профессиональной </a:t>
            </a:r>
            <a:r>
              <a:rPr lang="ru-RU" sz="2400" b="1" dirty="0" smtClean="0"/>
              <a:t>компетентности </a:t>
            </a:r>
            <a:r>
              <a:rPr lang="ru-RU" sz="2400" dirty="0" smtClean="0"/>
              <a:t>(</a:t>
            </a:r>
            <a:r>
              <a:rPr lang="ru-RU" sz="2000" dirty="0" smtClean="0"/>
              <a:t>Психологу </a:t>
            </a:r>
            <a:r>
              <a:rPr lang="ru-RU" sz="2000" dirty="0"/>
              <a:t>важно знать свои права и обязанности, возможности и </a:t>
            </a:r>
            <a:r>
              <a:rPr lang="ru-RU" sz="2000" dirty="0" smtClean="0"/>
              <a:t>ограничения</a:t>
            </a:r>
            <a:r>
              <a:rPr lang="ru-RU" sz="2000" dirty="0" smtClean="0"/>
              <a:t>)</a:t>
            </a:r>
          </a:p>
          <a:p>
            <a:endParaRPr lang="ru-RU" sz="2000" dirty="0" smtClean="0"/>
          </a:p>
          <a:p>
            <a:r>
              <a:rPr lang="ru-RU" sz="2400" dirty="0" smtClean="0"/>
              <a:t>2. </a:t>
            </a:r>
            <a:r>
              <a:rPr lang="ru-RU" sz="2400" b="1" dirty="0" smtClean="0"/>
              <a:t>Принцип не нанесения ущерба человеку. </a:t>
            </a:r>
            <a:endParaRPr lang="ru-RU" sz="2400" b="1" dirty="0"/>
          </a:p>
          <a:p>
            <a:endParaRPr lang="ru-RU" sz="2400" dirty="0" smtClean="0"/>
          </a:p>
          <a:p>
            <a:r>
              <a:rPr lang="ru-RU" sz="2400" dirty="0" smtClean="0"/>
              <a:t>3. </a:t>
            </a:r>
            <a:r>
              <a:rPr lang="ru-RU" sz="2400" b="1" dirty="0" smtClean="0"/>
              <a:t>Принцип объективности </a:t>
            </a:r>
            <a:r>
              <a:rPr lang="ru-RU" sz="2400" dirty="0" smtClean="0"/>
              <a:t>(</a:t>
            </a:r>
            <a:r>
              <a:rPr lang="ru-RU" sz="2000" dirty="0"/>
              <a:t>психолог должен применять методики, адекватные целям и условиям проводимого исследования, возрасту, полу, образованию, состоянию испытуемого. Методики должны быть стандартизированными, нормализованными, надежными, валидными, </a:t>
            </a:r>
            <a:r>
              <a:rPr lang="ru-RU" sz="2000" dirty="0" smtClean="0"/>
              <a:t>адаптированными</a:t>
            </a:r>
            <a:r>
              <a:rPr lang="ru-RU" sz="2400" dirty="0" smtClean="0"/>
              <a:t>)</a:t>
            </a:r>
          </a:p>
          <a:p>
            <a:r>
              <a:rPr lang="ru-RU" sz="2400" dirty="0" smtClean="0"/>
              <a:t> </a:t>
            </a:r>
            <a:endParaRPr lang="ru-RU" sz="2400" dirty="0" smtClean="0"/>
          </a:p>
          <a:p>
            <a:r>
              <a:rPr lang="ru-RU" sz="2400" dirty="0" smtClean="0"/>
              <a:t>4. </a:t>
            </a:r>
            <a:r>
              <a:rPr lang="ru-RU" sz="2400" b="1" dirty="0" smtClean="0"/>
              <a:t>Принцип уважения клиента</a:t>
            </a:r>
            <a:r>
              <a:rPr lang="ru-RU" sz="2400" dirty="0" smtClean="0"/>
              <a:t>.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489018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628800"/>
            <a:ext cx="777686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5. </a:t>
            </a:r>
            <a:r>
              <a:rPr lang="ru-RU" sz="2400" b="1" dirty="0"/>
              <a:t>Соблюдение профессиональной </a:t>
            </a:r>
            <a:r>
              <a:rPr lang="ru-RU" sz="2400" b="1" dirty="0" smtClean="0"/>
              <a:t>конфиденциальности</a:t>
            </a:r>
          </a:p>
          <a:p>
            <a:r>
              <a:rPr lang="ru-RU" sz="2000" dirty="0" smtClean="0"/>
              <a:t>(</a:t>
            </a:r>
            <a:r>
              <a:rPr lang="ru-RU" sz="2000" dirty="0"/>
              <a:t>Важно четкое разграничение в представлении психологической информации заказчику, клиенту и пользователю. Предупреждение неправильных действий заказчика относительно </a:t>
            </a:r>
            <a:r>
              <a:rPr lang="ru-RU" sz="2000" dirty="0" smtClean="0"/>
              <a:t>испытуемого).</a:t>
            </a:r>
          </a:p>
          <a:p>
            <a:endParaRPr lang="ru-RU" sz="1400" dirty="0"/>
          </a:p>
          <a:p>
            <a:r>
              <a:rPr lang="ru-RU" sz="2400" b="1" dirty="0" smtClean="0"/>
              <a:t>6. Принцип ответственности.</a:t>
            </a:r>
            <a:r>
              <a:rPr lang="ru-RU" sz="2400" i="1" dirty="0" smtClean="0"/>
              <a:t> </a:t>
            </a:r>
            <a:r>
              <a:rPr lang="ru-RU" sz="2000" dirty="0" smtClean="0"/>
              <a:t>Психолог осознает свою профессиональную и личную ответственность перед клиентом и обществом за свою профессиональную деятельность.</a:t>
            </a:r>
          </a:p>
          <a:p>
            <a:endParaRPr lang="ru-RU" sz="1400" b="1" dirty="0" smtClean="0"/>
          </a:p>
          <a:p>
            <a:r>
              <a:rPr lang="ru-RU" sz="2400" b="1" dirty="0" smtClean="0"/>
              <a:t>7</a:t>
            </a:r>
            <a:r>
              <a:rPr lang="ru-RU" sz="2400" b="1" dirty="0" smtClean="0"/>
              <a:t>. Принцип благополучия клиента. </a:t>
            </a:r>
          </a:p>
          <a:p>
            <a:r>
              <a:rPr lang="ru-RU" sz="2000" dirty="0" smtClean="0"/>
              <a:t>В профессиональной деятельности психолога образования приоритетными объявляются права и интересы ребенка как основного субъекта образовательного процесса.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692696"/>
            <a:ext cx="79208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Принципы профессиональной этики:</a:t>
            </a:r>
          </a:p>
        </p:txBody>
      </p:sp>
    </p:spTree>
    <p:extLst>
      <p:ext uri="{BB962C8B-B14F-4D97-AF65-F5344CB8AC3E}">
        <p14:creationId xmlns:p14="http://schemas.microsoft.com/office/powerpoint/2010/main" val="3116585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476672"/>
            <a:ext cx="51125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Этические «соблазны»: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061447"/>
            <a:ext cx="849694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q"/>
            </a:pPr>
            <a:r>
              <a:rPr lang="ru-RU" sz="2400" b="1" dirty="0"/>
              <a:t>Соблазн власти</a:t>
            </a:r>
            <a:r>
              <a:rPr lang="ru-RU" sz="2400" dirty="0"/>
              <a:t> </a:t>
            </a:r>
            <a:r>
              <a:rPr lang="ru-RU" sz="2000" dirty="0" smtClean="0"/>
              <a:t>(</a:t>
            </a:r>
            <a:r>
              <a:rPr lang="ru-RU" sz="2000" dirty="0" smtClean="0"/>
              <a:t>у </a:t>
            </a:r>
            <a:r>
              <a:rPr lang="ru-RU" sz="2000" dirty="0"/>
              <a:t>психолога имеется много возможностей сделать людей зависимыми от </a:t>
            </a:r>
            <a:r>
              <a:rPr lang="ru-RU" sz="2000" dirty="0" smtClean="0"/>
              <a:t>себя, плохо, когда это становится самоцелью).</a:t>
            </a:r>
            <a:endParaRPr lang="ru-RU" sz="2000" dirty="0"/>
          </a:p>
          <a:p>
            <a:pPr marL="457200" lvl="0" indent="-457200">
              <a:buFont typeface="Wingdings" pitchFamily="2" charset="2"/>
              <a:buChar char="q"/>
            </a:pPr>
            <a:r>
              <a:rPr lang="ru-RU" sz="2400" b="1" dirty="0"/>
              <a:t>Соблазн </a:t>
            </a:r>
            <a:r>
              <a:rPr lang="ru-RU" sz="2400" b="1" dirty="0" err="1"/>
              <a:t>самокрасования</a:t>
            </a:r>
            <a:r>
              <a:rPr lang="ru-RU" sz="2400" b="1" dirty="0"/>
              <a:t> на работе </a:t>
            </a:r>
            <a:r>
              <a:rPr lang="ru-RU" sz="2000" b="1" dirty="0" smtClean="0"/>
              <a:t>(</a:t>
            </a:r>
            <a:r>
              <a:rPr lang="ru-RU" sz="2000" dirty="0" smtClean="0"/>
              <a:t>психолог </a:t>
            </a:r>
            <a:r>
              <a:rPr lang="ru-RU" sz="2000" dirty="0"/>
              <a:t>использует свою профессию скорее для демонстрации своих достоинств, чем для помощи </a:t>
            </a:r>
            <a:r>
              <a:rPr lang="ru-RU" sz="2000" dirty="0" smtClean="0"/>
              <a:t>обращающимся </a:t>
            </a:r>
            <a:r>
              <a:rPr lang="ru-RU" sz="2000" dirty="0"/>
              <a:t>к нему </a:t>
            </a:r>
            <a:r>
              <a:rPr lang="ru-RU" sz="2000" dirty="0" smtClean="0"/>
              <a:t>людей)</a:t>
            </a:r>
            <a:endParaRPr lang="ru-RU" sz="2000" dirty="0"/>
          </a:p>
          <a:p>
            <a:pPr marL="457200" lvl="0" indent="-457200">
              <a:buFont typeface="Wingdings" pitchFamily="2" charset="2"/>
              <a:buChar char="q"/>
            </a:pPr>
            <a:r>
              <a:rPr lang="ru-RU" sz="2400" b="1" dirty="0"/>
              <a:t>Соблазн следования «методическим модам» </a:t>
            </a:r>
            <a:r>
              <a:rPr lang="ru-RU" sz="2000" b="1" dirty="0" smtClean="0"/>
              <a:t>(</a:t>
            </a:r>
            <a:r>
              <a:rPr lang="ru-RU" sz="2000" dirty="0" smtClean="0"/>
              <a:t>возникает </a:t>
            </a:r>
            <a:r>
              <a:rPr lang="ru-RU" sz="2000" dirty="0"/>
              <a:t>тогда, когда в погоне за самыми последними новинками в практической психологии специалист тратит массу времени на ознакомительное знакомство с новыми методиками и по-настоящему не успевает освоить ни одну из </a:t>
            </a:r>
            <a:r>
              <a:rPr lang="ru-RU" sz="2000" dirty="0" smtClean="0"/>
              <a:t>них)</a:t>
            </a:r>
            <a:endParaRPr lang="ru-RU" sz="2000" dirty="0"/>
          </a:p>
          <a:p>
            <a:pPr marL="457200" lvl="0" indent="-457200">
              <a:buFont typeface="Wingdings" pitchFamily="2" charset="2"/>
              <a:buChar char="q"/>
            </a:pPr>
            <a:r>
              <a:rPr lang="ru-RU" sz="2400" b="1" dirty="0"/>
              <a:t>Соблазн работать «вразнос» </a:t>
            </a:r>
            <a:r>
              <a:rPr lang="ru-RU" sz="2400" b="1" dirty="0" smtClean="0"/>
              <a:t>»</a:t>
            </a:r>
            <a:r>
              <a:rPr lang="ru-RU" sz="2000" dirty="0" smtClean="0"/>
              <a:t>(возникает </a:t>
            </a:r>
            <a:r>
              <a:rPr lang="ru-RU" sz="2000" dirty="0"/>
              <a:t>тогда, когда психолог забывает о своем здоровье и об интересах своих родных и </a:t>
            </a:r>
            <a:r>
              <a:rPr lang="ru-RU" sz="2000" dirty="0" smtClean="0"/>
              <a:t>близких; </a:t>
            </a:r>
            <a:r>
              <a:rPr lang="ru-RU" sz="2000" dirty="0"/>
              <a:t>чтобы не показаться «черствым», всем раздает свой телефон, постоянно, даже в праздничные дни, устраивает дополнительные встречи со своими </a:t>
            </a:r>
            <a:r>
              <a:rPr lang="ru-RU" sz="2000" dirty="0" smtClean="0"/>
              <a:t>клиентами и т.д.)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57336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735955"/>
            <a:ext cx="69847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3200" b="1" dirty="0"/>
              <a:t>Правовая </a:t>
            </a:r>
            <a:r>
              <a:rPr lang="ru-RU" sz="3200" b="1" dirty="0" smtClean="0"/>
              <a:t>культура</a:t>
            </a:r>
          </a:p>
          <a:p>
            <a:pPr lvl="1" algn="ctr"/>
            <a:r>
              <a:rPr lang="ru-RU" sz="3200" b="1" dirty="0" smtClean="0"/>
              <a:t>- </a:t>
            </a:r>
            <a:r>
              <a:rPr lang="ru-RU" sz="2800" dirty="0"/>
              <a:t>владение правовыми знаниями, правовой информацией</a:t>
            </a:r>
            <a:r>
              <a:rPr lang="ru-RU" sz="3200" dirty="0" smtClean="0"/>
              <a:t>.</a:t>
            </a:r>
          </a:p>
          <a:p>
            <a:pPr lvl="1" algn="ctr"/>
            <a:endParaRPr lang="ru-RU" sz="2000" dirty="0"/>
          </a:p>
          <a:p>
            <a:pPr lvl="1"/>
            <a:r>
              <a:rPr lang="ru-RU" sz="2000" b="1" dirty="0" smtClean="0"/>
              <a:t>Знания:</a:t>
            </a:r>
          </a:p>
          <a:p>
            <a:pPr marL="914400" lvl="1" indent="-457200" algn="just">
              <a:buFont typeface="Wingdings" pitchFamily="2" charset="2"/>
              <a:buChar char="q"/>
            </a:pPr>
            <a:r>
              <a:rPr lang="ru-RU" sz="2000" dirty="0" smtClean="0"/>
              <a:t>Своих прав и обязанностей как профессионала и как гражданина и нормативно-правовых документов, их регламентирующих.</a:t>
            </a:r>
          </a:p>
          <a:p>
            <a:pPr marL="914400" lvl="1" indent="-457200" algn="just">
              <a:buFont typeface="Wingdings" pitchFamily="2" charset="2"/>
              <a:buChar char="q"/>
            </a:pPr>
            <a:r>
              <a:rPr lang="ru-RU" sz="2000" dirty="0" smtClean="0"/>
              <a:t>Знания прав и обязанностей участников образовательного процесса и </a:t>
            </a:r>
            <a:r>
              <a:rPr lang="ru-RU" sz="2000" dirty="0"/>
              <a:t>нормативно-правовых документов, их регламентирующих</a:t>
            </a:r>
            <a:r>
              <a:rPr lang="ru-RU" sz="2000" dirty="0" smtClean="0"/>
              <a:t>.</a:t>
            </a:r>
          </a:p>
          <a:p>
            <a:pPr marL="914400" lvl="1" indent="-457200" algn="just">
              <a:buFont typeface="Wingdings" pitchFamily="2" charset="2"/>
              <a:buChar char="q"/>
            </a:pPr>
            <a:r>
              <a:rPr lang="ru-RU" sz="2000" dirty="0" smtClean="0"/>
              <a:t>Знания нормативно-правовых документов, отражающих государственную политику в области детей и педагогического сообщества</a:t>
            </a:r>
            <a:endParaRPr lang="ru-RU" sz="2000" dirty="0"/>
          </a:p>
          <a:p>
            <a:pPr marL="914400" lvl="1" indent="-457200">
              <a:buFont typeface="Wingdings" pitchFamily="2" charset="2"/>
              <a:buChar char="q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777906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279</TotalTime>
  <Words>912</Words>
  <Application>Microsoft Office PowerPoint</Application>
  <PresentationFormat>Экран (4:3)</PresentationFormat>
  <Paragraphs>144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Профессиональная культура психолога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Профессиональная культура психолога образования</dc:title>
  <dc:creator>Елена</dc:creator>
  <cp:lastModifiedBy>Елена</cp:lastModifiedBy>
  <cp:revision>36</cp:revision>
  <dcterms:created xsi:type="dcterms:W3CDTF">2015-04-14T08:43:24Z</dcterms:created>
  <dcterms:modified xsi:type="dcterms:W3CDTF">2015-04-16T04:40:56Z</dcterms:modified>
</cp:coreProperties>
</file>