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71" r:id="rId4"/>
    <p:sldId id="273" r:id="rId5"/>
    <p:sldId id="272" r:id="rId6"/>
    <p:sldId id="258" r:id="rId7"/>
    <p:sldId id="259" r:id="rId8"/>
    <p:sldId id="260" r:id="rId9"/>
    <p:sldId id="266" r:id="rId10"/>
    <p:sldId id="275" r:id="rId11"/>
    <p:sldId id="276" r:id="rId12"/>
    <p:sldId id="278" r:id="rId13"/>
    <p:sldId id="279" r:id="rId14"/>
    <p:sldId id="280" r:id="rId15"/>
    <p:sldId id="277" r:id="rId16"/>
    <p:sldId id="267" r:id="rId17"/>
    <p:sldId id="270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7" d="100"/>
          <a:sy n="77" d="100"/>
        </p:scale>
        <p:origin x="-1362" y="-3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EB45D-C3DF-4B29-8FD2-4850B681344C}" type="datetimeFigureOut">
              <a:rPr lang="ru-RU" smtClean="0"/>
              <a:pPr/>
              <a:t>30.03.2015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A0DC7-F44C-475B-98AF-316BADF4F2E2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EB45D-C3DF-4B29-8FD2-4850B681344C}" type="datetimeFigureOut">
              <a:rPr lang="ru-RU" smtClean="0"/>
              <a:pPr/>
              <a:t>30.03.2015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A0DC7-F44C-475B-98AF-316BADF4F2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EB45D-C3DF-4B29-8FD2-4850B681344C}" type="datetimeFigureOut">
              <a:rPr lang="ru-RU" smtClean="0"/>
              <a:pPr/>
              <a:t>30.03.2015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A0DC7-F44C-475B-98AF-316BADF4F2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EB45D-C3DF-4B29-8FD2-4850B681344C}" type="datetimeFigureOut">
              <a:rPr lang="ru-RU" smtClean="0"/>
              <a:pPr/>
              <a:t>30.03.2015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A0DC7-F44C-475B-98AF-316BADF4F2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EB45D-C3DF-4B29-8FD2-4850B681344C}" type="datetimeFigureOut">
              <a:rPr lang="ru-RU" smtClean="0"/>
              <a:pPr/>
              <a:t>30.03.2015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A0DC7-F44C-475B-98AF-316BADF4F2E2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EB45D-C3DF-4B29-8FD2-4850B681344C}" type="datetimeFigureOut">
              <a:rPr lang="ru-RU" smtClean="0"/>
              <a:pPr/>
              <a:t>30.03.2015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A0DC7-F44C-475B-98AF-316BADF4F2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EB45D-C3DF-4B29-8FD2-4850B681344C}" type="datetimeFigureOut">
              <a:rPr lang="ru-RU" smtClean="0"/>
              <a:pPr/>
              <a:t>30.03.2015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A0DC7-F44C-475B-98AF-316BADF4F2E2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EB45D-C3DF-4B29-8FD2-4850B681344C}" type="datetimeFigureOut">
              <a:rPr lang="ru-RU" smtClean="0"/>
              <a:pPr/>
              <a:t>30.03.2015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A0DC7-F44C-475B-98AF-316BADF4F2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EB45D-C3DF-4B29-8FD2-4850B681344C}" type="datetimeFigureOut">
              <a:rPr lang="ru-RU" smtClean="0"/>
              <a:pPr/>
              <a:t>30.03.2015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A0DC7-F44C-475B-98AF-316BADF4F2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EB45D-C3DF-4B29-8FD2-4850B681344C}" type="datetimeFigureOut">
              <a:rPr lang="ru-RU" smtClean="0"/>
              <a:pPr/>
              <a:t>30.03.2015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A0DC7-F44C-475B-98AF-316BADF4F2E2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EB45D-C3DF-4B29-8FD2-4850B681344C}" type="datetimeFigureOut">
              <a:rPr lang="ru-RU" smtClean="0"/>
              <a:pPr/>
              <a:t>30.03.2015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A0DC7-F44C-475B-98AF-316BADF4F2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52EEB45D-C3DF-4B29-8FD2-4850B681344C}" type="datetimeFigureOut">
              <a:rPr lang="ru-RU" smtClean="0"/>
              <a:pPr/>
              <a:t>30.03.2015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811A0DC7-F44C-475B-98AF-316BADF4F2E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Тестотека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«Выбор профиля обучения»</a:t>
            </a:r>
            <a:endParaRPr lang="ru-RU" dirty="0"/>
          </a:p>
        </p:txBody>
      </p:sp>
      <p:pic>
        <p:nvPicPr>
          <p:cNvPr id="4" name="Рисунок 3" descr="images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2400" y="4214818"/>
            <a:ext cx="3758646" cy="243840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62523637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Социально-экономический профиль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smtClean="0"/>
              <a:t>Политик (ФЛАГ)</a:t>
            </a:r>
            <a:endParaRPr lang="ru-RU" dirty="0" smtClean="0"/>
          </a:p>
          <a:p>
            <a:r>
              <a:rPr lang="ru-RU" b="1" dirty="0" smtClean="0"/>
              <a:t>Антрепренер (ФЛАИ)</a:t>
            </a:r>
            <a:endParaRPr lang="ru-RU" dirty="0" smtClean="0"/>
          </a:p>
          <a:p>
            <a:r>
              <a:rPr lang="ru-RU" b="1" dirty="0" smtClean="0"/>
              <a:t>Художник (СЛАИ)</a:t>
            </a: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i="1" u="sng" dirty="0" smtClean="0"/>
              <a:t>Вступительные экзамены</a:t>
            </a:r>
            <a:r>
              <a:rPr lang="ru-RU" u="sng" dirty="0" smtClean="0"/>
              <a:t>:  </a:t>
            </a:r>
            <a:r>
              <a:rPr lang="ru-RU" dirty="0" smtClean="0"/>
              <a:t>обществоведение, география</a:t>
            </a:r>
          </a:p>
          <a:p>
            <a:r>
              <a:rPr lang="ru-RU" i="1" u="sng" dirty="0" smtClean="0"/>
              <a:t>Базовые образовательные предметы</a:t>
            </a:r>
            <a:r>
              <a:rPr lang="ru-RU" u="sng" dirty="0" smtClean="0"/>
              <a:t>: </a:t>
            </a:r>
            <a:r>
              <a:rPr lang="ru-RU" dirty="0" smtClean="0"/>
              <a:t>русский язык, литература, иностранный язык, история, математика, информатика и ИКТ, естествознание, физкультура.</a:t>
            </a:r>
          </a:p>
          <a:p>
            <a:r>
              <a:rPr lang="ru-RU" i="1" u="sng" dirty="0" smtClean="0"/>
              <a:t>Профильные предметы</a:t>
            </a:r>
            <a:r>
              <a:rPr lang="ru-RU" u="sng" dirty="0" smtClean="0"/>
              <a:t>: </a:t>
            </a:r>
            <a:r>
              <a:rPr lang="ru-RU" dirty="0" smtClean="0"/>
              <a:t>экономика, право, философия, социология, политология, география.</a:t>
            </a:r>
          </a:p>
          <a:p>
            <a:endParaRPr lang="ru-RU" dirty="0"/>
          </a:p>
        </p:txBody>
      </p:sp>
      <p:pic>
        <p:nvPicPr>
          <p:cNvPr id="4" name="Рисунок 3" descr="j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5074" y="1071546"/>
            <a:ext cx="2643198" cy="17621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f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965271">
            <a:off x="4214810" y="1500174"/>
            <a:ext cx="2238375" cy="2047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Гуманитарный профиль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ФЛАГ (ПОЛИТИК)</a:t>
            </a:r>
          </a:p>
          <a:p>
            <a:r>
              <a:rPr lang="ru-RU" b="1" dirty="0" smtClean="0"/>
              <a:t>СКАГ (УЧИТЕЛЬ)</a:t>
            </a:r>
          </a:p>
          <a:p>
            <a:r>
              <a:rPr lang="ru-RU" b="1" dirty="0" smtClean="0"/>
              <a:t> СЛАИ (ХУДОЖНИК)</a:t>
            </a:r>
          </a:p>
          <a:p>
            <a:r>
              <a:rPr lang="ru-RU" b="1" dirty="0" smtClean="0"/>
              <a:t> СЛПИ (ПЕРЕКАТИ-ПОЛЕ)</a:t>
            </a:r>
          </a:p>
          <a:p>
            <a:endParaRPr lang="ru-RU" dirty="0" smtClean="0"/>
          </a:p>
          <a:p>
            <a:r>
              <a:rPr lang="ru-RU" i="1" u="sng" dirty="0" smtClean="0"/>
              <a:t>Вступительные экзамены: </a:t>
            </a:r>
            <a:r>
              <a:rPr lang="ru-RU" dirty="0" smtClean="0"/>
              <a:t>история, литература.</a:t>
            </a:r>
          </a:p>
          <a:p>
            <a:r>
              <a:rPr lang="ru-RU" i="1" u="sng" dirty="0" smtClean="0"/>
              <a:t>Базовые образовательные предметы: </a:t>
            </a:r>
            <a:r>
              <a:rPr lang="ru-RU" dirty="0" smtClean="0"/>
              <a:t>математика, обществоведение, физкультура, естествознание.</a:t>
            </a:r>
          </a:p>
          <a:p>
            <a:r>
              <a:rPr lang="ru-RU" i="1" u="sng" dirty="0" smtClean="0"/>
              <a:t>Профильные предметы: </a:t>
            </a:r>
            <a:r>
              <a:rPr lang="ru-RU" dirty="0" smtClean="0"/>
              <a:t>русский язык, литература, иностранный язык, история, философия, искусство.</a:t>
            </a:r>
          </a:p>
          <a:p>
            <a:endParaRPr lang="ru-RU" dirty="0"/>
          </a:p>
        </p:txBody>
      </p:sp>
      <p:pic>
        <p:nvPicPr>
          <p:cNvPr id="4" name="Рисунок 3" descr="indexh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5074" y="642918"/>
            <a:ext cx="2547950" cy="31849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Естественнонаучный профиль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endParaRPr lang="ru-RU" i="1" dirty="0" smtClean="0"/>
          </a:p>
          <a:p>
            <a:r>
              <a:rPr lang="ru-RU" b="1" dirty="0" smtClean="0"/>
              <a:t>СКАИ (СОВЕТЧИК).</a:t>
            </a:r>
            <a:endParaRPr lang="ru-RU" b="1" i="1" dirty="0" smtClean="0"/>
          </a:p>
          <a:p>
            <a:pPr>
              <a:buNone/>
            </a:pPr>
            <a:endParaRPr lang="ru-RU" i="1" dirty="0" smtClean="0"/>
          </a:p>
          <a:p>
            <a:pPr>
              <a:buNone/>
            </a:pPr>
            <a:endParaRPr lang="ru-RU" i="1" dirty="0" smtClean="0"/>
          </a:p>
          <a:p>
            <a:endParaRPr lang="en-US" i="1" u="sng" dirty="0" smtClean="0"/>
          </a:p>
          <a:p>
            <a:endParaRPr lang="en-US" i="1" u="sng" dirty="0" smtClean="0"/>
          </a:p>
          <a:p>
            <a:r>
              <a:rPr lang="ru-RU" i="1" u="sng" dirty="0" smtClean="0"/>
              <a:t>Вступительные </a:t>
            </a:r>
            <a:r>
              <a:rPr lang="ru-RU" i="1" u="sng" dirty="0" smtClean="0"/>
              <a:t>экзамены</a:t>
            </a:r>
            <a:r>
              <a:rPr lang="ru-RU" u="sng" dirty="0" smtClean="0"/>
              <a:t>: </a:t>
            </a:r>
            <a:r>
              <a:rPr lang="ru-RU" dirty="0" smtClean="0"/>
              <a:t>а) биология, география; б) физика, химия</a:t>
            </a:r>
          </a:p>
          <a:p>
            <a:r>
              <a:rPr lang="ru-RU" i="1" u="sng" dirty="0" smtClean="0"/>
              <a:t>Базовые образовательные предметы</a:t>
            </a:r>
            <a:r>
              <a:rPr lang="ru-RU" u="sng" dirty="0" smtClean="0"/>
              <a:t>: </a:t>
            </a:r>
            <a:r>
              <a:rPr lang="ru-RU" dirty="0" smtClean="0"/>
              <a:t>русский язык, литература, иностранный язык, история, математика, обществоведение, физкультура.</a:t>
            </a:r>
          </a:p>
          <a:p>
            <a:r>
              <a:rPr lang="ru-RU" i="1" u="sng" dirty="0" smtClean="0"/>
              <a:t>Профильные предметы: </a:t>
            </a:r>
            <a:r>
              <a:rPr lang="ru-RU" dirty="0" smtClean="0"/>
              <a:t>химия, биология, география, физика</a:t>
            </a:r>
          </a:p>
          <a:p>
            <a:endParaRPr lang="ru-RU" dirty="0"/>
          </a:p>
        </p:txBody>
      </p:sp>
      <p:pic>
        <p:nvPicPr>
          <p:cNvPr id="5" name="Рисунок 4" descr="tr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199197">
            <a:off x="3929058" y="1643050"/>
            <a:ext cx="2133600" cy="21431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Рисунок 7" descr="5t5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874380">
            <a:off x="6505575" y="1785926"/>
            <a:ext cx="2638425" cy="173355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Художественно-эстетический профиль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endParaRPr lang="en-US" b="1" dirty="0" smtClean="0"/>
          </a:p>
          <a:p>
            <a:r>
              <a:rPr lang="ru-RU" b="1" dirty="0" smtClean="0"/>
              <a:t>СЛАИ </a:t>
            </a:r>
            <a:r>
              <a:rPr lang="ru-RU" b="1" dirty="0" smtClean="0"/>
              <a:t>(ХУДОЖНИК) </a:t>
            </a:r>
          </a:p>
          <a:p>
            <a:r>
              <a:rPr lang="ru-RU" b="1" dirty="0" smtClean="0"/>
              <a:t>СЛАГ (УЧАСТНИК КОМПАНИИ)</a:t>
            </a:r>
          </a:p>
          <a:p>
            <a:r>
              <a:rPr lang="ru-RU" b="1" dirty="0" smtClean="0"/>
              <a:t>ФКАГ (УПРАВЛЯЮЩИЙ)</a:t>
            </a:r>
          </a:p>
          <a:p>
            <a:r>
              <a:rPr lang="ru-RU" b="1" dirty="0" smtClean="0"/>
              <a:t>ФКАИ (АДВОКАТ)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i="1" u="sng" dirty="0" smtClean="0"/>
              <a:t>Вступительные экзамены: </a:t>
            </a:r>
            <a:r>
              <a:rPr lang="ru-RU" dirty="0" smtClean="0"/>
              <a:t>литература, история.</a:t>
            </a:r>
          </a:p>
          <a:p>
            <a:r>
              <a:rPr lang="ru-RU" i="1" u="sng" dirty="0" smtClean="0"/>
              <a:t>Базовые образовательные предметы</a:t>
            </a:r>
            <a:r>
              <a:rPr lang="ru-RU" u="sng" dirty="0" smtClean="0"/>
              <a:t>: </a:t>
            </a:r>
            <a:r>
              <a:rPr lang="ru-RU" dirty="0" smtClean="0"/>
              <a:t>математика, обществоведение, физкультура, естествознание.</a:t>
            </a:r>
          </a:p>
          <a:p>
            <a:r>
              <a:rPr lang="ru-RU" i="1" u="sng" dirty="0" smtClean="0"/>
              <a:t>Профильные предметы</a:t>
            </a:r>
            <a:r>
              <a:rPr lang="ru-RU" u="sng" dirty="0" smtClean="0"/>
              <a:t>:  </a:t>
            </a:r>
            <a:r>
              <a:rPr lang="ru-RU" dirty="0" smtClean="0"/>
              <a:t>русский язык, литература, иностранный язык, история, философия, искусство.</a:t>
            </a:r>
          </a:p>
          <a:p>
            <a:endParaRPr lang="ru-RU" dirty="0"/>
          </a:p>
        </p:txBody>
      </p:sp>
      <p:pic>
        <p:nvPicPr>
          <p:cNvPr id="4" name="Рисунок 3" descr="v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64171">
            <a:off x="6750609" y="1001814"/>
            <a:ext cx="2453269" cy="20955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tgg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628" y="1714488"/>
            <a:ext cx="1695450" cy="26860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Технологический профиль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i="1" u="sng" dirty="0" smtClean="0"/>
              <a:t>Вступительные экзамены</a:t>
            </a:r>
            <a:r>
              <a:rPr lang="ru-RU" u="sng" dirty="0" smtClean="0"/>
              <a:t>: </a:t>
            </a:r>
            <a:r>
              <a:rPr lang="ru-RU" dirty="0" smtClean="0"/>
              <a:t>информатика, физика.</a:t>
            </a:r>
          </a:p>
          <a:p>
            <a:r>
              <a:rPr lang="ru-RU" i="1" u="sng" dirty="0" smtClean="0"/>
              <a:t>Базовые образовательные предметы</a:t>
            </a:r>
            <a:r>
              <a:rPr lang="ru-RU" u="sng" dirty="0" smtClean="0"/>
              <a:t>: </a:t>
            </a:r>
            <a:r>
              <a:rPr lang="ru-RU" dirty="0" smtClean="0"/>
              <a:t>русский язык, литература, иностранный язык, история, обществоведение, физкультура, естествознание.</a:t>
            </a:r>
          </a:p>
          <a:p>
            <a:r>
              <a:rPr lang="ru-RU" i="1" u="sng" dirty="0" smtClean="0"/>
              <a:t>Профильные предметы</a:t>
            </a:r>
            <a:r>
              <a:rPr lang="ru-RU" u="sng" dirty="0" smtClean="0"/>
              <a:t>: </a:t>
            </a:r>
            <a:r>
              <a:rPr lang="ru-RU" dirty="0" smtClean="0"/>
              <a:t>математика, информатика и ИКТ, физика</a:t>
            </a:r>
            <a:endParaRPr lang="ru-RU" dirty="0"/>
          </a:p>
        </p:txBody>
      </p:sp>
      <p:pic>
        <p:nvPicPr>
          <p:cNvPr id="5" name="Рисунок 4" descr="xxxx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135106">
            <a:off x="2806207" y="4919598"/>
            <a:ext cx="3143264" cy="15716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Рисунок 5" descr="dyfdjfhj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388" y="4857760"/>
            <a:ext cx="1974218" cy="18716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dirty="0" smtClean="0"/>
              <a:t>Физико-математический профиль.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endParaRPr lang="ru-RU" dirty="0" smtClean="0"/>
          </a:p>
          <a:p>
            <a:r>
              <a:rPr lang="ru-RU" i="1" u="sng" dirty="0" smtClean="0"/>
              <a:t>Вступительные экзамены</a:t>
            </a:r>
            <a:r>
              <a:rPr lang="ru-RU" u="sng" dirty="0" smtClean="0"/>
              <a:t>: </a:t>
            </a:r>
            <a:r>
              <a:rPr lang="ru-RU" dirty="0" smtClean="0"/>
              <a:t>физика, информатика, геометрия.</a:t>
            </a:r>
          </a:p>
          <a:p>
            <a:r>
              <a:rPr lang="ru-RU" i="1" u="sng" dirty="0" smtClean="0"/>
              <a:t>Базовые образовательные предметы</a:t>
            </a:r>
            <a:r>
              <a:rPr lang="ru-RU" u="sng" dirty="0" smtClean="0"/>
              <a:t>: </a:t>
            </a:r>
            <a:r>
              <a:rPr lang="ru-RU" dirty="0" smtClean="0"/>
              <a:t>русский язык, литература, иностранный язык, история, обществоведение, физкультура, естествознание.</a:t>
            </a:r>
          </a:p>
          <a:p>
            <a:r>
              <a:rPr lang="ru-RU" i="1" u="sng" dirty="0" smtClean="0"/>
              <a:t>Профильные предметы: </a:t>
            </a:r>
            <a:r>
              <a:rPr lang="ru-RU" dirty="0" smtClean="0"/>
              <a:t>математика, информатика и ИКТ, физика.</a:t>
            </a:r>
          </a:p>
          <a:p>
            <a:endParaRPr lang="ru-RU" dirty="0"/>
          </a:p>
        </p:txBody>
      </p:sp>
      <p:pic>
        <p:nvPicPr>
          <p:cNvPr id="7" name="Рисунок 6" descr="fgjfj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7554" y="5000636"/>
            <a:ext cx="2914650" cy="1571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140968"/>
            <a:ext cx="8229600" cy="990600"/>
          </a:xfrm>
        </p:spPr>
        <p:txBody>
          <a:bodyPr>
            <a:normAutofit fontScale="90000"/>
          </a:bodyPr>
          <a:lstStyle/>
          <a:p>
            <a:pPr lvl="0" algn="ctr">
              <a:spcBef>
                <a:spcPct val="20000"/>
              </a:spcBef>
            </a:pPr>
            <a:r>
              <a:rPr lang="ru-RU" sz="4900" b="1" spc="0" dirty="0">
                <a:solidFill>
                  <a:srgbClr val="292934"/>
                </a:solidFill>
                <a:latin typeface="Times New Roman"/>
                <a:ea typeface="Times New Roman"/>
                <a:cs typeface="+mn-cs"/>
              </a:rPr>
              <a:t>ТЕСТ ГОЛЛАНДА</a:t>
            </a:r>
            <a:r>
              <a:rPr lang="ru-RU" sz="2400" spc="0" dirty="0">
                <a:solidFill>
                  <a:srgbClr val="292934"/>
                </a:solidFill>
                <a:ea typeface="+mn-ea"/>
                <a:cs typeface="+mn-cs"/>
              </a:rPr>
              <a:t/>
            </a:r>
            <a:br>
              <a:rPr lang="ru-RU" sz="2400" spc="0" dirty="0">
                <a:solidFill>
                  <a:srgbClr val="292934"/>
                </a:solidFill>
                <a:ea typeface="+mn-ea"/>
                <a:cs typeface="+mn-cs"/>
              </a:rPr>
            </a:br>
            <a:endParaRPr lang="ru-RU" dirty="0"/>
          </a:p>
        </p:txBody>
      </p:sp>
      <p:pic>
        <p:nvPicPr>
          <p:cNvPr id="3" name="Рисунок 2" descr="крпа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4678" y="3929066"/>
            <a:ext cx="2457460" cy="26508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074961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Ключ: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-17145" algn="just">
              <a:spcAft>
                <a:spcPts val="0"/>
              </a:spcAft>
            </a:pP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Интерес представляют коды профессий, набравшие наибольшее количество плюсов. Предпочтительный «профессиональный тип» или «тип профессиональной среды» является совокупностью двух-трёх типов, набравших наибольшее количество плюсов.</a:t>
            </a:r>
            <a:endParaRPr lang="ru-RU" sz="360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280967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785926"/>
            <a:ext cx="8229600" cy="990600"/>
          </a:xfrm>
        </p:spPr>
        <p:txBody>
          <a:bodyPr>
            <a:normAutofit fontScale="90000"/>
          </a:bodyPr>
          <a:lstStyle/>
          <a:p>
            <a:pPr marL="0" indent="0"/>
            <a:r>
              <a:rPr lang="ru-RU" dirty="0" smtClean="0"/>
              <a:t>«Как хорошо, когда у человека есть возможность выбрать себе профессию не по необходимости, а сообразуясь с душевными склонностями»</a:t>
            </a:r>
            <a:br>
              <a:rPr lang="ru-RU" dirty="0" smtClean="0"/>
            </a:br>
            <a:r>
              <a:rPr lang="ru-RU" dirty="0" smtClean="0"/>
              <a:t>                                             (</a:t>
            </a:r>
            <a:r>
              <a:rPr lang="ru-RU" dirty="0" err="1" smtClean="0"/>
              <a:t>А.Апшерони</a:t>
            </a:r>
            <a:r>
              <a:rPr lang="ru-RU" dirty="0" smtClean="0"/>
              <a:t>)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nh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5918" y="3474596"/>
            <a:ext cx="3643338" cy="3159575"/>
          </a:xfrm>
        </p:spPr>
      </p:pic>
    </p:spTree>
    <p:extLst>
      <p:ext uri="{BB962C8B-B14F-4D97-AF65-F5344CB8AC3E}">
        <p14:creationId xmlns="" xmlns:p14="http://schemas.microsoft.com/office/powerpoint/2010/main" val="35282492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928802"/>
            <a:ext cx="8229600" cy="990600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 smtClean="0"/>
              <a:t>«Если профессия становится образом жизни, то ремесло превращается в искусство» </a:t>
            </a:r>
            <a:br>
              <a:rPr lang="ru-RU" dirty="0" smtClean="0"/>
            </a:br>
            <a:r>
              <a:rPr lang="ru-RU" dirty="0" smtClean="0"/>
              <a:t>                                                (И.Шевелёв)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6" name="Содержимое 5" descr="imagesf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3108" y="3429000"/>
            <a:ext cx="3609990" cy="2119175"/>
          </a:xfrm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Карта предметов</a:t>
            </a:r>
            <a:endParaRPr lang="ru-RU" dirty="0"/>
          </a:p>
        </p:txBody>
      </p:sp>
      <p:pic>
        <p:nvPicPr>
          <p:cNvPr id="4" name="Содержимое 3" descr="d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5008" y="3643314"/>
            <a:ext cx="2143125" cy="21431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ty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290490">
            <a:off x="928662" y="2571744"/>
            <a:ext cx="2114550" cy="21621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images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4744" y="1785926"/>
            <a:ext cx="2714644" cy="28509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Предметные области профильной подготовки</a:t>
            </a:r>
            <a:endParaRPr lang="ru-RU" dirty="0"/>
          </a:p>
        </p:txBody>
      </p:sp>
      <p:pic>
        <p:nvPicPr>
          <p:cNvPr id="4" name="Содержимое 3" descr="ааа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5786" y="1928802"/>
            <a:ext cx="2752737" cy="29295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выавав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6446" y="2071678"/>
            <a:ext cx="2609850" cy="1752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ages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3306" y="3214686"/>
            <a:ext cx="1714500" cy="2657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140968"/>
            <a:ext cx="8229600" cy="990600"/>
          </a:xfrm>
        </p:spPr>
        <p:txBody>
          <a:bodyPr>
            <a:noAutofit/>
          </a:bodyPr>
          <a:lstStyle/>
          <a:p>
            <a:pPr lvl="0">
              <a:spcBef>
                <a:spcPct val="20000"/>
              </a:spcBef>
            </a:pPr>
            <a:r>
              <a:rPr lang="ru-RU" sz="3200" b="1" spc="0" dirty="0">
                <a:solidFill>
                  <a:srgbClr val="292934"/>
                </a:solidFill>
                <a:ea typeface="+mn-ea"/>
                <a:cs typeface="+mn-cs"/>
              </a:rPr>
              <a:t>ОЦЕНКА </a:t>
            </a:r>
            <a:r>
              <a:rPr lang="ru-RU" sz="3200" b="1" spc="0" dirty="0" err="1" smtClean="0">
                <a:solidFill>
                  <a:srgbClr val="292934"/>
                </a:solidFill>
                <a:ea typeface="+mn-ea"/>
                <a:cs typeface="+mn-cs"/>
              </a:rPr>
              <a:t>СПОСОБНОСТЕ</a:t>
            </a:r>
            <a:r>
              <a:rPr lang="ru-RU" sz="4400" spc="0" dirty="0" err="1" smtClean="0">
                <a:solidFill>
                  <a:srgbClr val="292934"/>
                </a:solidFill>
                <a:ea typeface="+mn-ea"/>
                <a:cs typeface="+mn-cs"/>
              </a:rPr>
              <a:t>й</a:t>
            </a:r>
            <a:r>
              <a:rPr lang="ru-RU" sz="3200" b="1" spc="0" dirty="0" smtClean="0">
                <a:solidFill>
                  <a:srgbClr val="292934"/>
                </a:solidFill>
                <a:ea typeface="+mn-ea"/>
                <a:cs typeface="+mn-cs"/>
              </a:rPr>
              <a:t> </a:t>
            </a:r>
            <a:r>
              <a:rPr lang="ru-RU" sz="3200" b="1" spc="0" dirty="0">
                <a:solidFill>
                  <a:srgbClr val="292934"/>
                </a:solidFill>
                <a:ea typeface="+mn-ea"/>
                <a:cs typeface="+mn-cs"/>
              </a:rPr>
              <a:t>ШКОЛЬНИКА</a:t>
            </a:r>
            <a:r>
              <a:rPr lang="ru-RU" sz="3200" spc="0" dirty="0">
                <a:solidFill>
                  <a:srgbClr val="292934"/>
                </a:solidFill>
                <a:ea typeface="+mn-ea"/>
                <a:cs typeface="+mn-cs"/>
              </a:rPr>
              <a:t/>
            </a:r>
            <a:br>
              <a:rPr lang="ru-RU" sz="3200" spc="0" dirty="0">
                <a:solidFill>
                  <a:srgbClr val="292934"/>
                </a:solidFill>
                <a:ea typeface="+mn-ea"/>
                <a:cs typeface="+mn-cs"/>
              </a:rPr>
            </a:b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ru-RU" b="1" dirty="0" smtClean="0"/>
          </a:p>
          <a:p>
            <a:pPr marL="0" indent="0" algn="ctr">
              <a:buNone/>
            </a:pPr>
            <a:endParaRPr lang="ru-RU" b="1" dirty="0"/>
          </a:p>
          <a:p>
            <a:pPr marL="0" indent="0" algn="ctr">
              <a:buNone/>
            </a:pPr>
            <a:endParaRPr lang="ru-RU" b="1" dirty="0" smtClean="0"/>
          </a:p>
          <a:p>
            <a:pPr marL="0" indent="0" algn="ctr">
              <a:buNone/>
            </a:pPr>
            <a:endParaRPr lang="ru-RU" b="1" dirty="0"/>
          </a:p>
          <a:p>
            <a:endParaRPr lang="ru-RU" dirty="0"/>
          </a:p>
        </p:txBody>
      </p:sp>
      <p:pic>
        <p:nvPicPr>
          <p:cNvPr id="4" name="Рисунок 3" descr="арвап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8992" y="3857628"/>
            <a:ext cx="2105025" cy="2171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ages11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0298" y="428604"/>
            <a:ext cx="3643338" cy="23431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797616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071546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Подсчитайте сумму положительных ответов, указанных в каждом столбце</a:t>
            </a: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042360567"/>
              </p:ext>
            </p:extLst>
          </p:nvPr>
        </p:nvGraphicFramePr>
        <p:xfrm>
          <a:off x="395533" y="2571745"/>
          <a:ext cx="8424936" cy="4071966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935973"/>
                <a:gridCol w="935973"/>
                <a:gridCol w="935973"/>
                <a:gridCol w="935973"/>
                <a:gridCol w="935973"/>
                <a:gridCol w="935973"/>
                <a:gridCol w="935973"/>
                <a:gridCol w="935973"/>
                <a:gridCol w="937152"/>
              </a:tblGrid>
              <a:tr h="8572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 dirty="0">
                          <a:effectLst/>
                          <a:latin typeface="Times New Roman"/>
                          <a:ea typeface="Times New Roman"/>
                        </a:rPr>
                        <a:t>I</a:t>
                      </a:r>
                      <a:endParaRPr lang="ru-RU" sz="3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>
                          <a:effectLst/>
                          <a:latin typeface="Times New Roman"/>
                          <a:ea typeface="Times New Roman"/>
                        </a:rPr>
                        <a:t>II</a:t>
                      </a:r>
                      <a:endParaRPr lang="ru-RU" sz="3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>
                          <a:effectLst/>
                          <a:latin typeface="Times New Roman"/>
                          <a:ea typeface="Times New Roman"/>
                        </a:rPr>
                        <a:t>III</a:t>
                      </a:r>
                      <a:endParaRPr lang="ru-RU" sz="3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>
                          <a:effectLst/>
                          <a:latin typeface="Times New Roman"/>
                          <a:ea typeface="Times New Roman"/>
                        </a:rPr>
                        <a:t>IV</a:t>
                      </a:r>
                      <a:endParaRPr lang="ru-RU" sz="3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 dirty="0">
                          <a:effectLst/>
                          <a:latin typeface="Times New Roman"/>
                          <a:ea typeface="Times New Roman"/>
                        </a:rPr>
                        <a:t>V</a:t>
                      </a:r>
                      <a:endParaRPr lang="ru-RU" sz="3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>
                          <a:effectLst/>
                          <a:latin typeface="Times New Roman"/>
                          <a:ea typeface="Times New Roman"/>
                        </a:rPr>
                        <a:t>VI</a:t>
                      </a:r>
                      <a:endParaRPr lang="ru-RU" sz="3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>
                          <a:effectLst/>
                          <a:latin typeface="Times New Roman"/>
                          <a:ea typeface="Times New Roman"/>
                        </a:rPr>
                        <a:t>VII</a:t>
                      </a:r>
                      <a:endParaRPr lang="ru-RU" sz="3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>
                          <a:effectLst/>
                          <a:latin typeface="Times New Roman"/>
                          <a:ea typeface="Times New Roman"/>
                        </a:rPr>
                        <a:t>VIII</a:t>
                      </a:r>
                      <a:endParaRPr lang="ru-RU" sz="3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>
                          <a:effectLst/>
                          <a:latin typeface="Times New Roman"/>
                          <a:ea typeface="Times New Roman"/>
                        </a:rPr>
                        <a:t>IX</a:t>
                      </a:r>
                      <a:endParaRPr lang="ru-RU" sz="3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29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  <a:latin typeface="Times New Roman"/>
                          <a:ea typeface="Times New Roman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  <a:latin typeface="Times New Roman"/>
                          <a:ea typeface="Times New Roman"/>
                        </a:rPr>
                        <a:t>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  <a:latin typeface="Times New Roman"/>
                          <a:ea typeface="Times New Roman"/>
                        </a:rPr>
                        <a:t>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  <a:latin typeface="Times New Roman"/>
                          <a:ea typeface="Times New Roman"/>
                        </a:rPr>
                        <a:t>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  <a:latin typeface="Times New Roman"/>
                          <a:ea typeface="Times New Roman"/>
                        </a:rPr>
                        <a:t>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29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  <a:latin typeface="Times New Roman"/>
                          <a:ea typeface="Times New Roman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  <a:latin typeface="Times New Roman"/>
                          <a:ea typeface="Times New Roman"/>
                        </a:rPr>
                        <a:t>11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  <a:latin typeface="Times New Roman"/>
                          <a:ea typeface="Times New Roman"/>
                        </a:rPr>
                        <a:t>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  <a:latin typeface="Times New Roman"/>
                          <a:ea typeface="Times New Roman"/>
                        </a:rPr>
                        <a:t>13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  <a:latin typeface="Times New Roman"/>
                          <a:ea typeface="Times New Roman"/>
                        </a:rPr>
                        <a:t>14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  <a:latin typeface="Times New Roman"/>
                          <a:ea typeface="Times New Roman"/>
                        </a:rPr>
                        <a:t>15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  <a:latin typeface="Times New Roman"/>
                          <a:ea typeface="Times New Roman"/>
                        </a:rPr>
                        <a:t>16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  <a:latin typeface="Times New Roman"/>
                          <a:ea typeface="Times New Roman"/>
                        </a:rPr>
                        <a:t>17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  <a:latin typeface="Times New Roman"/>
                          <a:ea typeface="Times New Roman"/>
                        </a:rPr>
                        <a:t>18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29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  <a:latin typeface="Times New Roman"/>
                          <a:ea typeface="Times New Roman"/>
                        </a:rPr>
                        <a:t>19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  <a:latin typeface="Times New Roman"/>
                          <a:ea typeface="Times New Roman"/>
                        </a:rPr>
                        <a:t>20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  <a:latin typeface="Times New Roman"/>
                          <a:ea typeface="Times New Roman"/>
                        </a:rPr>
                        <a:t>21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  <a:latin typeface="Times New Roman"/>
                          <a:ea typeface="Times New Roman"/>
                        </a:rPr>
                        <a:t>22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  <a:latin typeface="Times New Roman"/>
                          <a:ea typeface="Times New Roman"/>
                        </a:rPr>
                        <a:t>23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  <a:latin typeface="Times New Roman"/>
                          <a:ea typeface="Times New Roman"/>
                        </a:rPr>
                        <a:t>24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  <a:latin typeface="Times New Roman"/>
                          <a:ea typeface="Times New Roman"/>
                        </a:rPr>
                        <a:t>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  <a:latin typeface="Times New Roman"/>
                          <a:ea typeface="Times New Roman"/>
                        </a:rPr>
                        <a:t>26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  <a:latin typeface="Times New Roman"/>
                          <a:ea typeface="Times New Roman"/>
                        </a:rPr>
                        <a:t>27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29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  <a:latin typeface="Times New Roman"/>
                          <a:ea typeface="Times New Roman"/>
                        </a:rPr>
                        <a:t>28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  <a:latin typeface="Times New Roman"/>
                          <a:ea typeface="Times New Roman"/>
                        </a:rPr>
                        <a:t>29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  <a:latin typeface="Times New Roman"/>
                          <a:ea typeface="Times New Roman"/>
                        </a:rPr>
                        <a:t>30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  <a:latin typeface="Times New Roman"/>
                          <a:ea typeface="Times New Roman"/>
                        </a:rPr>
                        <a:t>31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  <a:latin typeface="Times New Roman"/>
                          <a:ea typeface="Times New Roman"/>
                        </a:rPr>
                        <a:t>32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  <a:latin typeface="Times New Roman"/>
                          <a:ea typeface="Times New Roman"/>
                        </a:rPr>
                        <a:t>33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  <a:latin typeface="Times New Roman"/>
                          <a:ea typeface="Times New Roman"/>
                        </a:rPr>
                        <a:t>34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  <a:latin typeface="Times New Roman"/>
                          <a:ea typeface="Times New Roman"/>
                        </a:rPr>
                        <a:t>35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  <a:latin typeface="Times New Roman"/>
                          <a:ea typeface="Times New Roman"/>
                        </a:rPr>
                        <a:t>36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29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  <a:latin typeface="Times New Roman"/>
                          <a:ea typeface="Times New Roman"/>
                        </a:rPr>
                        <a:t>37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  <a:latin typeface="Times New Roman"/>
                          <a:ea typeface="Times New Roman"/>
                        </a:rPr>
                        <a:t>38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  <a:latin typeface="Times New Roman"/>
                          <a:ea typeface="Times New Roman"/>
                        </a:rPr>
                        <a:t>39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  <a:latin typeface="Times New Roman"/>
                          <a:ea typeface="Times New Roman"/>
                        </a:rPr>
                        <a:t>40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  <a:latin typeface="Times New Roman"/>
                          <a:ea typeface="Times New Roman"/>
                        </a:rPr>
                        <a:t>41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  <a:latin typeface="Times New Roman"/>
                          <a:ea typeface="Times New Roman"/>
                        </a:rPr>
                        <a:t>42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  <a:latin typeface="Times New Roman"/>
                          <a:ea typeface="Times New Roman"/>
                        </a:rPr>
                        <a:t>43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  <a:latin typeface="Times New Roman"/>
                          <a:ea typeface="Times New Roman"/>
                        </a:rPr>
                        <a:t>44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  <a:latin typeface="Times New Roman"/>
                          <a:ea typeface="Times New Roman"/>
                        </a:rPr>
                        <a:t>45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399108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dirty="0" smtClean="0"/>
              <a:t>Виды способностей: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91264" cy="5328592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sz="2800" b="1" dirty="0" smtClean="0">
                <a:effectLst/>
                <a:latin typeface="Times New Roman"/>
                <a:ea typeface="Times New Roman"/>
              </a:rPr>
              <a:t>I</a:t>
            </a:r>
            <a:r>
              <a:rPr lang="ru-RU" sz="2800" b="1" dirty="0" smtClean="0">
                <a:effectLst/>
                <a:latin typeface="Times New Roman"/>
                <a:ea typeface="Times New Roman"/>
              </a:rPr>
              <a:t> физические</a:t>
            </a:r>
            <a:endParaRPr lang="ru-RU" sz="2800" dirty="0" smtClean="0">
              <a:effectLst/>
              <a:latin typeface="Times New Roman"/>
              <a:ea typeface="Times New Roman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sz="2800" b="1" dirty="0" smtClean="0">
                <a:effectLst/>
                <a:latin typeface="Times New Roman"/>
                <a:ea typeface="Times New Roman"/>
              </a:rPr>
              <a:t>II</a:t>
            </a:r>
            <a:r>
              <a:rPr lang="ru-RU" sz="2800" b="1" dirty="0" smtClean="0">
                <a:effectLst/>
                <a:latin typeface="Times New Roman"/>
                <a:ea typeface="Times New Roman"/>
              </a:rPr>
              <a:t> организационные</a:t>
            </a:r>
            <a:endParaRPr lang="ru-RU" sz="2800" dirty="0" smtClean="0">
              <a:effectLst/>
              <a:latin typeface="Times New Roman"/>
              <a:ea typeface="Times New Roman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sz="2800" b="1" dirty="0" smtClean="0">
                <a:effectLst/>
                <a:latin typeface="Times New Roman"/>
                <a:ea typeface="Times New Roman"/>
              </a:rPr>
              <a:t>III</a:t>
            </a:r>
            <a:r>
              <a:rPr lang="ru-RU" sz="2800" b="1" dirty="0" smtClean="0">
                <a:effectLst/>
                <a:latin typeface="Times New Roman"/>
                <a:ea typeface="Times New Roman"/>
              </a:rPr>
              <a:t> математические</a:t>
            </a:r>
            <a:endParaRPr lang="ru-RU" sz="2800" dirty="0" smtClean="0">
              <a:effectLst/>
              <a:latin typeface="Times New Roman"/>
              <a:ea typeface="Times New Roman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sz="2800" b="1" dirty="0" smtClean="0">
                <a:effectLst/>
                <a:latin typeface="Times New Roman"/>
                <a:ea typeface="Times New Roman"/>
              </a:rPr>
              <a:t>IV</a:t>
            </a:r>
            <a:r>
              <a:rPr lang="ru-RU" sz="2800" b="1" dirty="0" smtClean="0">
                <a:effectLst/>
                <a:latin typeface="Times New Roman"/>
                <a:ea typeface="Times New Roman"/>
              </a:rPr>
              <a:t> конструкторско-технические  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sz="2800" b="1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2800" b="1" dirty="0">
                <a:solidFill>
                  <a:prstClr val="black"/>
                </a:solidFill>
                <a:latin typeface="Times New Roman"/>
                <a:ea typeface="Times New Roman"/>
              </a:rPr>
              <a:t>V</a:t>
            </a:r>
            <a:r>
              <a:rPr lang="ru-RU" sz="2800" b="1" dirty="0">
                <a:solidFill>
                  <a:prstClr val="black"/>
                </a:solidFill>
                <a:latin typeface="Times New Roman"/>
                <a:ea typeface="Times New Roman"/>
              </a:rPr>
              <a:t> эмоционально-изобразительные</a:t>
            </a:r>
            <a:endParaRPr lang="ru-RU" sz="2800" b="1" dirty="0">
              <a:latin typeface="Times New Roman"/>
              <a:ea typeface="Times New Roman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sz="2800" b="1" dirty="0">
                <a:solidFill>
                  <a:prstClr val="black"/>
                </a:solidFill>
                <a:latin typeface="Times New Roman"/>
                <a:ea typeface="Times New Roman"/>
              </a:rPr>
              <a:t>VI</a:t>
            </a:r>
            <a:r>
              <a:rPr lang="ru-RU" sz="2800" b="1" dirty="0">
                <a:solidFill>
                  <a:prstClr val="black"/>
                </a:solidFill>
                <a:latin typeface="Times New Roman"/>
                <a:ea typeface="Times New Roman"/>
              </a:rPr>
              <a:t> коммуникативные</a:t>
            </a:r>
            <a:endParaRPr lang="ru-RU" sz="2800" b="1" dirty="0" smtClean="0">
              <a:effectLst/>
              <a:latin typeface="Times New Roman"/>
              <a:ea typeface="Times New Roman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sz="2800" b="1" dirty="0">
                <a:solidFill>
                  <a:prstClr val="black"/>
                </a:solidFill>
                <a:latin typeface="Times New Roman"/>
                <a:ea typeface="Times New Roman"/>
              </a:rPr>
              <a:t>VII</a:t>
            </a:r>
            <a:r>
              <a:rPr lang="ru-RU" sz="2800" b="1" dirty="0">
                <a:solidFill>
                  <a:prstClr val="black"/>
                </a:solidFill>
                <a:latin typeface="Times New Roman"/>
                <a:ea typeface="Times New Roman"/>
              </a:rPr>
              <a:t> музыкальные</a:t>
            </a:r>
            <a:endParaRPr lang="ru-RU" sz="2800" dirty="0" smtClean="0">
              <a:effectLst/>
              <a:latin typeface="Times New Roman"/>
              <a:ea typeface="Times New Roman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sz="2800" b="1" dirty="0" smtClean="0">
                <a:effectLst/>
                <a:latin typeface="Times New Roman"/>
                <a:ea typeface="Times New Roman"/>
              </a:rPr>
              <a:t>VIII </a:t>
            </a:r>
            <a:r>
              <a:rPr lang="en-US" sz="2800" b="1" dirty="0" err="1" smtClean="0">
                <a:effectLst/>
                <a:latin typeface="Times New Roman"/>
                <a:ea typeface="Times New Roman"/>
              </a:rPr>
              <a:t>художественно-изобразительные</a:t>
            </a:r>
            <a:endParaRPr lang="ru-RU" sz="2800" dirty="0" smtClean="0">
              <a:effectLst/>
              <a:latin typeface="Times New Roman"/>
              <a:ea typeface="Times New Roman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sz="2800" b="1" dirty="0" smtClean="0">
                <a:effectLst/>
                <a:latin typeface="Times New Roman"/>
                <a:ea typeface="Times New Roman"/>
              </a:rPr>
              <a:t>IX филология</a:t>
            </a:r>
            <a:endParaRPr lang="ru-RU" sz="2800" dirty="0" smtClean="0">
              <a:effectLst/>
              <a:latin typeface="Times New Roman"/>
              <a:ea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2000" b="1" dirty="0" smtClean="0">
                <a:effectLst/>
                <a:latin typeface="Times New Roman"/>
                <a:ea typeface="Times New Roman"/>
              </a:rPr>
              <a:t> </a:t>
            </a:r>
            <a:endParaRPr lang="ru-RU" sz="2000" dirty="0" smtClean="0">
              <a:effectLst/>
              <a:latin typeface="Times New Roman"/>
              <a:ea typeface="Times New Roman"/>
            </a:endParaRPr>
          </a:p>
          <a:p>
            <a:endParaRPr lang="ru-RU" dirty="0"/>
          </a:p>
        </p:txBody>
      </p:sp>
      <p:pic>
        <p:nvPicPr>
          <p:cNvPr id="4" name="Рисунок 3" descr="images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8" y="500042"/>
            <a:ext cx="2347923" cy="2374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236249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857496"/>
            <a:ext cx="8229600" cy="990600"/>
          </a:xfrm>
        </p:spPr>
        <p:txBody>
          <a:bodyPr>
            <a:normAutofit fontScale="90000"/>
          </a:bodyPr>
          <a:lstStyle/>
          <a:p>
            <a:pPr lvl="0" algn="ctr">
              <a:spcBef>
                <a:spcPct val="20000"/>
              </a:spcBef>
            </a:pPr>
            <a:r>
              <a:rPr lang="ru-RU" sz="4900" b="1" spc="0" dirty="0">
                <a:solidFill>
                  <a:srgbClr val="292934"/>
                </a:solidFill>
                <a:latin typeface="Times New Roman"/>
                <a:ea typeface="Times New Roman"/>
                <a:cs typeface="+mn-cs"/>
              </a:rPr>
              <a:t>ФЛАГ - тест</a:t>
            </a:r>
            <a:r>
              <a:rPr lang="ru-RU" sz="2400" spc="0" dirty="0">
                <a:solidFill>
                  <a:srgbClr val="292934"/>
                </a:solidFill>
                <a:ea typeface="+mn-ea"/>
                <a:cs typeface="+mn-cs"/>
              </a:rPr>
              <a:t/>
            </a:r>
            <a:br>
              <a:rPr lang="ru-RU" sz="2400" spc="0" dirty="0">
                <a:solidFill>
                  <a:srgbClr val="292934"/>
                </a:solidFill>
                <a:ea typeface="+mn-ea"/>
                <a:cs typeface="+mn-cs"/>
              </a:rPr>
            </a:br>
            <a:endParaRPr lang="ru-RU" dirty="0"/>
          </a:p>
        </p:txBody>
      </p:sp>
      <p:pic>
        <p:nvPicPr>
          <p:cNvPr id="3" name="Рисунок 2" descr="впвыап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1802" y="4000504"/>
            <a:ext cx="2571768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707059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сность">
  <a:themeElements>
    <a:clrScheme name="Ясность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Ясност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224</TotalTime>
  <Words>469</Words>
  <Application>Microsoft Office PowerPoint</Application>
  <PresentationFormat>Экран (4:3)</PresentationFormat>
  <Paragraphs>132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Ясность</vt:lpstr>
      <vt:lpstr>Тестотека</vt:lpstr>
      <vt:lpstr>«Как хорошо, когда у человека есть возможность выбрать себе профессию не по необходимости, а сообразуясь с душевными склонностями»                                              (А.Апшерони) </vt:lpstr>
      <vt:lpstr>«Если профессия становится образом жизни, то ремесло превращается в искусство»                                                  (И.Шевелёв) </vt:lpstr>
      <vt:lpstr>Карта предметов</vt:lpstr>
      <vt:lpstr>Предметные области профильной подготовки</vt:lpstr>
      <vt:lpstr>ОЦЕНКА СПОСОБНОСТЕй ШКОЛЬНИКА </vt:lpstr>
      <vt:lpstr>Подсчитайте сумму положительных ответов, указанных в каждом столбце</vt:lpstr>
      <vt:lpstr>Виды способностей:</vt:lpstr>
      <vt:lpstr>ФЛАГ - тест </vt:lpstr>
      <vt:lpstr>Социально-экономический профиль </vt:lpstr>
      <vt:lpstr>Гуманитарный профиль </vt:lpstr>
      <vt:lpstr>Естественнонаучный профиль</vt:lpstr>
      <vt:lpstr>Художественно-эстетический профиль</vt:lpstr>
      <vt:lpstr>Технологический профиль</vt:lpstr>
      <vt:lpstr>Физико-математический профиль. </vt:lpstr>
      <vt:lpstr>ТЕСТ ГОЛЛАНДА </vt:lpstr>
      <vt:lpstr>Ключ: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Тестотека</dc:title>
  <dc:creator>Юля</dc:creator>
  <cp:lastModifiedBy>komkin.491</cp:lastModifiedBy>
  <cp:revision>20</cp:revision>
  <dcterms:created xsi:type="dcterms:W3CDTF">2015-03-25T15:56:59Z</dcterms:created>
  <dcterms:modified xsi:type="dcterms:W3CDTF">2015-03-30T12:01:50Z</dcterms:modified>
</cp:coreProperties>
</file>