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notesMasterIdLst>
    <p:notesMasterId r:id="rId34"/>
  </p:notesMasterIdLst>
  <p:handoutMasterIdLst>
    <p:handoutMasterId r:id="rId35"/>
  </p:handoutMasterIdLst>
  <p:sldIdLst>
    <p:sldId id="263" r:id="rId2"/>
    <p:sldId id="262" r:id="rId3"/>
    <p:sldId id="256" r:id="rId4"/>
    <p:sldId id="257" r:id="rId5"/>
    <p:sldId id="283" r:id="rId6"/>
    <p:sldId id="258" r:id="rId7"/>
    <p:sldId id="284" r:id="rId8"/>
    <p:sldId id="259" r:id="rId9"/>
    <p:sldId id="285" r:id="rId10"/>
    <p:sldId id="260" r:id="rId11"/>
    <p:sldId id="286" r:id="rId12"/>
    <p:sldId id="261" r:id="rId13"/>
    <p:sldId id="287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x="9144000" cy="6858000" type="screen4x3"/>
  <p:notesSz cx="6834188" cy="99790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22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1913" y="0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B73E2F48-D2F5-42E3-A174-39C60B138409}" type="datetimeFigureOut">
              <a:rPr lang="ru-RU"/>
              <a:pPr/>
              <a:t>30.03.2015</a:t>
            </a:fld>
            <a:endParaRPr lang="ru-RU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78963"/>
            <a:ext cx="29622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1913" y="9478963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0D6524D0-3246-4440-BA1E-7644AF902110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22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1913" y="0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6E8F1A05-8896-4BB7-A028-A2910594451A}" type="datetimeFigureOut">
              <a:rPr lang="ru-RU"/>
              <a:pPr/>
              <a:t>30.03.2015</a:t>
            </a:fld>
            <a:endParaRPr lang="ru-RU"/>
          </a:p>
        </p:txBody>
      </p:sp>
      <p:sp>
        <p:nvSpPr>
          <p:cNvPr id="4198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22338" y="747713"/>
            <a:ext cx="4991100" cy="3743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4213" y="4740275"/>
            <a:ext cx="5467350" cy="449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78963"/>
            <a:ext cx="29622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1913" y="9478963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6791BA1C-9AF5-4A29-9D18-8229C6B69183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sz="2400">
              <a:latin typeface="Times New Roman" charset="0"/>
            </a:endParaRPr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2F864-CFAE-4B35-B88B-CF0B814C9E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0BD045-31C4-4226-969D-D7495BAC0C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831B3-7E7C-43A9-A80D-9DB99ED0A4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6F26A-474D-4266-B0E5-91711D5389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2FF331-B632-4163-920A-ED7F9720FA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670903-A946-4966-8A06-0D9299705C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81C12C-E88C-4E15-B799-FC301EAA92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5A8A17-A358-47B5-A124-C00C6A4D24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FEB535-95A1-4A0D-8AD8-4BA52AD0B2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9AC3E-3596-4425-8F3D-19C74ED543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259D15-44D5-4A11-9DB4-D617CE1A3F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4820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sz="2400">
              <a:latin typeface="Times New Roman" charset="0"/>
            </a:endParaRPr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82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DFBE189-781D-48C6-B805-652A063FAB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5" r:id="rId2"/>
    <p:sldLayoutId id="2147483704" r:id="rId3"/>
    <p:sldLayoutId id="2147483703" r:id="rId4"/>
    <p:sldLayoutId id="2147483702" r:id="rId5"/>
    <p:sldLayoutId id="2147483701" r:id="rId6"/>
    <p:sldLayoutId id="2147483700" r:id="rId7"/>
    <p:sldLayoutId id="2147483699" r:id="rId8"/>
    <p:sldLayoutId id="2147483698" r:id="rId9"/>
    <p:sldLayoutId id="2147483697" r:id="rId10"/>
    <p:sldLayoutId id="2147483696" r:id="rId11"/>
  </p:sldLayoutIdLst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9" grpId="0" build="p">
        <p:tmplLst>
          <p:tmpl lvl="1">
            <p:tnLst>
              <p:par>
                <p:cTn presetID="4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8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481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48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48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8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481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48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48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8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481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48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48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8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481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48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48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8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481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48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48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wmf"/><Relationship Id="rId4" Type="http://schemas.openxmlformats.org/officeDocument/2006/relationships/image" Target="../media/image12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1219200"/>
          </a:xfrm>
        </p:spPr>
        <p:txBody>
          <a:bodyPr/>
          <a:lstStyle/>
          <a:p>
            <a:pPr algn="ctr" eaLnBrk="1" hangingPunct="1"/>
            <a:r>
              <a:rPr lang="ru-RU" sz="2800" smtClean="0"/>
              <a:t>Профоринтационное    занятие</a:t>
            </a:r>
            <a:br>
              <a:rPr lang="ru-RU" sz="2800" smtClean="0"/>
            </a:br>
            <a:r>
              <a:rPr lang="ru-RU" sz="2800" smtClean="0"/>
              <a:t> «Выбери свою профессию»</a:t>
            </a:r>
          </a:p>
        </p:txBody>
      </p:sp>
      <p:pic>
        <p:nvPicPr>
          <p:cNvPr id="5" name="Picture 6" descr="j040437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1676400"/>
            <a:ext cx="4572000" cy="4915253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762000"/>
          </a:xfrm>
        </p:spPr>
        <p:txBody>
          <a:bodyPr/>
          <a:lstStyle/>
          <a:p>
            <a:pPr algn="ctr" eaLnBrk="1" hangingPunct="1"/>
            <a:r>
              <a:rPr lang="ru-RU" smtClean="0"/>
              <a:t>Человек - природа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mtClean="0"/>
              <a:t>Предмет труда – животный и растительный мир.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Это профессии, связанные с сельским хозяйством, лесной отраслью, природоохранной деятельностью, биотехнологиями, метеорологией, геодезией.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Эколог, геолог, биолог, зоотехник, егерь.</a:t>
            </a:r>
          </a:p>
          <a:p>
            <a:pPr eaLnBrk="1" hangingPunct="1">
              <a:lnSpc>
                <a:spcPct val="90000"/>
              </a:lnSpc>
            </a:pPr>
            <a:endParaRPr lang="ru-RU" smtClean="0"/>
          </a:p>
        </p:txBody>
      </p:sp>
      <p:pic>
        <p:nvPicPr>
          <p:cNvPr id="9220" name="Picture 4" descr="j027854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05725" y="0"/>
            <a:ext cx="1438275" cy="334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агроно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76400"/>
            <a:ext cx="3352800" cy="4519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ветерина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8801" y="1600200"/>
            <a:ext cx="3505200" cy="4572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762000"/>
          </a:xfrm>
        </p:spPr>
        <p:txBody>
          <a:bodyPr/>
          <a:lstStyle/>
          <a:p>
            <a:pPr algn="ctr" eaLnBrk="1" hangingPunct="1"/>
            <a:r>
              <a:rPr lang="ru-RU" smtClean="0"/>
              <a:t>Человек - человек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mtClean="0"/>
              <a:t>Предмет труда – люди, группы, коллективы.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Выполнение общественно – организаторской работы, воспитательной работы, участие в коллективных мероприятиях.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Коммерсант, медсестра, преподаватель, адвокат, психолог, социолог, рекламный агент.</a:t>
            </a:r>
          </a:p>
          <a:p>
            <a:pPr eaLnBrk="1" hangingPunct="1">
              <a:lnSpc>
                <a:spcPct val="90000"/>
              </a:lnSpc>
            </a:pPr>
            <a:endParaRPr lang="ru-RU" smtClean="0"/>
          </a:p>
        </p:txBody>
      </p:sp>
      <p:pic>
        <p:nvPicPr>
          <p:cNvPr id="10244" name="Picture 4" descr="j0282789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86650" y="533400"/>
            <a:ext cx="165735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 descr="j033691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9000" y="5181600"/>
            <a:ext cx="1600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менедже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76400"/>
            <a:ext cx="4038600" cy="456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91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1600200"/>
            <a:ext cx="3581400" cy="4572000"/>
          </a:xfrm>
          <a:prstGeom prst="rect">
            <a:avLst/>
          </a:prstGeom>
        </p:spPr>
      </p:pic>
    </p:spTree>
  </p:cSld>
  <p:clrMapOvr>
    <a:masterClrMapping/>
  </p:clrMapOvr>
  <p:transition>
    <p:comb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381000"/>
            <a:ext cx="8001000" cy="1143000"/>
          </a:xfrm>
        </p:spPr>
        <p:txBody>
          <a:bodyPr/>
          <a:lstStyle/>
          <a:p>
            <a:pPr eaLnBrk="1" hangingPunct="1"/>
            <a:r>
              <a:rPr lang="ru-RU" sz="2800" smtClean="0"/>
              <a:t>Любимая работа – одно из важнейших условий человеческого счастья.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2819400"/>
            <a:ext cx="8001000" cy="3200400"/>
          </a:xfrm>
        </p:spPr>
        <p:txBody>
          <a:bodyPr/>
          <a:lstStyle/>
          <a:p>
            <a:pPr eaLnBrk="1" hangingPunct="1"/>
            <a:r>
              <a:rPr lang="ru-RU" sz="2600" smtClean="0"/>
              <a:t>Правильно выбранная профессия – это не просто удачно или неудачно принятое в юности решение, а зачастую сложившаяся или разбитая судьба, активная, творческая , радостная жизнь или пассивное, равнодушное существование.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81000"/>
            <a:ext cx="7772400" cy="1219200"/>
          </a:xfrm>
        </p:spPr>
        <p:txBody>
          <a:bodyPr/>
          <a:lstStyle/>
          <a:p>
            <a:pPr algn="ctr" eaLnBrk="1" hangingPunct="1"/>
            <a:r>
              <a:rPr lang="ru-RU" smtClean="0"/>
              <a:t>Формула выбора твоей профессии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590800"/>
            <a:ext cx="6400800" cy="3810000"/>
          </a:xfrm>
        </p:spPr>
        <p:txBody>
          <a:bodyPr/>
          <a:lstStyle/>
          <a:p>
            <a:pPr eaLnBrk="1" hangingPunct="1"/>
            <a:r>
              <a:rPr lang="ru-RU" smtClean="0"/>
              <a:t>Сделать правильный выбор – значит найти профессию которая: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mtClean="0"/>
              <a:t>Интересная и привлекательная;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mtClean="0"/>
              <a:t>Доступная и посильная;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mtClean="0"/>
              <a:t>Имеет спрос на рынке труда.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44475"/>
            <a:ext cx="8385175" cy="1127125"/>
          </a:xfrm>
        </p:spPr>
        <p:txBody>
          <a:bodyPr/>
          <a:lstStyle/>
          <a:p>
            <a:pPr algn="ctr" eaLnBrk="1" hangingPunct="1"/>
            <a:r>
              <a:rPr lang="ru-RU" sz="2800" smtClean="0"/>
              <a:t>Интересная и привлекательная – «ХОЧУ»</a:t>
            </a:r>
          </a:p>
        </p:txBody>
      </p:sp>
      <p:sp>
        <p:nvSpPr>
          <p:cNvPr id="1331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566738" y="1752600"/>
            <a:ext cx="6215062" cy="4267200"/>
          </a:xfrm>
        </p:spPr>
        <p:txBody>
          <a:bodyPr/>
          <a:lstStyle/>
          <a:p>
            <a:pPr eaLnBrk="1" hangingPunct="1"/>
            <a:r>
              <a:rPr lang="ru-RU" sz="2400" smtClean="0"/>
              <a:t>Это те занятия, которые ты делаешь с интересом и желанием, по собственной инициативе.</a:t>
            </a:r>
          </a:p>
          <a:p>
            <a:pPr eaLnBrk="1" hangingPunct="1"/>
            <a:r>
              <a:rPr lang="ru-RU" sz="2400" smtClean="0"/>
              <a:t>Если выбранное дело нравится, то ты охотнее будешь работать, повышать свою квалификацию, пользоваться авторитетом и, в конечном счете больше зарабатывать.</a:t>
            </a:r>
          </a:p>
        </p:txBody>
      </p:sp>
      <p:pic>
        <p:nvPicPr>
          <p:cNvPr id="13316" name="Picture 4" descr="D:\соц.работа\Социальный педагог\Мои рисунки\рисунки\Мои рисунки_2\j0312580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4648200"/>
            <a:ext cx="3900488" cy="186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/>
              <a:t>Доступная и посильная – «МОГУ»</a:t>
            </a:r>
          </a:p>
        </p:txBody>
      </p:sp>
      <p:sp>
        <p:nvSpPr>
          <p:cNvPr id="1433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566738" y="1752600"/>
            <a:ext cx="5910262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/>
              <a:t>Это возможности человека: его способности, состояние здоровья, уровень знаний и умений.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Например: в каких –то делах ты менее успешен, быстрее устаешь или начинаешь нервничать (злиться, теряться и т.д.), а в других за тобой не угнаться, а главное ты занимаешься ими с удовольствием и без устали.</a:t>
            </a:r>
          </a:p>
        </p:txBody>
      </p:sp>
      <p:pic>
        <p:nvPicPr>
          <p:cNvPr id="14340" name="Picture 4" descr="D:\соц.работа\Социальный педагог\Мои рисунки\рисунки\Мои рисунки_2\j031261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3962400"/>
            <a:ext cx="2598738" cy="217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dirty="0"/>
              <a:t>Имеет спрос на рынке труда – «НАДО»</a:t>
            </a:r>
          </a:p>
        </p:txBody>
      </p:sp>
      <p:sp>
        <p:nvSpPr>
          <p:cNvPr id="5017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57200" y="1752600"/>
            <a:ext cx="4876800" cy="4572000"/>
          </a:xfrm>
        </p:spPr>
        <p:txBody>
          <a:bodyPr>
            <a:normAutofit fontScale="8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dirty="0"/>
              <a:t>Это знание о перспективных отраслях народного хозяйства, а значит о том, какие специальности пользуются спросом на рынке труда и какова вероятность трудоустройства по выбираемой профессии.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dirty="0"/>
              <a:t>Следует учитывать, что получение статуса безработного – не выигрышное начало трудовой карьеры.</a:t>
            </a:r>
          </a:p>
        </p:txBody>
      </p:sp>
      <p:pic>
        <p:nvPicPr>
          <p:cNvPr id="15364" name="Picture 4" descr="D:\соц.работа\Социальный педагог\Мои рисунки\рисунки\Рисунки_4\anidr[1]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1600200"/>
            <a:ext cx="4241800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762000"/>
            <a:ext cx="8385175" cy="2057400"/>
          </a:xfrm>
        </p:spPr>
        <p:txBody>
          <a:bodyPr/>
          <a:lstStyle/>
          <a:p>
            <a:pPr eaLnBrk="1" hangingPunct="1"/>
            <a:r>
              <a:rPr lang="ru-RU" smtClean="0"/>
              <a:t>Возможные ошибки при выборе профессии:</a:t>
            </a:r>
          </a:p>
        </p:txBody>
      </p:sp>
      <p:pic>
        <p:nvPicPr>
          <p:cNvPr id="16387" name="Picture 4" descr="j0282753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438400" y="2971800"/>
            <a:ext cx="2819400" cy="2971800"/>
          </a:xfr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001000" cy="1216025"/>
          </a:xfrm>
        </p:spPr>
        <p:txBody>
          <a:bodyPr/>
          <a:lstStyle/>
          <a:p>
            <a:pPr algn="ctr" eaLnBrk="1" hangingPunct="1"/>
            <a:r>
              <a:rPr lang="ru-RU" smtClean="0"/>
              <a:t>ПРОФЕССИЯ-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Это ограниченная область трудовой деятельности, сформированная на основе разделения труда, требующая обладания необходимыми теоретическими и практическими знаниями, которые приобретаются в результате специальной профессиональной подготовки.</a:t>
            </a:r>
          </a:p>
        </p:txBody>
      </p:sp>
      <p:pic>
        <p:nvPicPr>
          <p:cNvPr id="4100" name="Picture 4" descr="j02174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1800" y="0"/>
            <a:ext cx="1749425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38200" y="1676400"/>
            <a:ext cx="800735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/>
              <a:t>Действительно ли ты сам выбираешь?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А может на твой выбор повлияли родственники, которые таким образом хотят реализовать свою невоплощенную мечту?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А может ты выбираешь «за компанию» с другом или подругой?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А может ты выбираешь не профессию, а учебное заведение поближе к дому или то, в которое легче поступить?</a:t>
            </a:r>
          </a:p>
        </p:txBody>
      </p:sp>
      <p:pic>
        <p:nvPicPr>
          <p:cNvPr id="17411" name="Picture 4" descr="D:\соц.работа\Социальный педагог\Мои рисунки\рисунки\Мои рисунки\j028274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8800" y="4724400"/>
            <a:ext cx="2895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38200" y="1905000"/>
            <a:ext cx="5638800" cy="4267200"/>
          </a:xfrm>
        </p:spPr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dirty="0"/>
              <a:t>Незнание своих способностей, здоровья и физических особенностей и неумение соотнести их с требованиями профессии могут привести к необоснованному выбору.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dirty="0"/>
              <a:t>Ошибочным также является автоматический перенос своего интереса к школьному предмету на будущую профессию ( например, одно дело любить книги и совсем другое – преподавать литературу без педагогических способностей).</a:t>
            </a:r>
          </a:p>
        </p:txBody>
      </p:sp>
      <p:pic>
        <p:nvPicPr>
          <p:cNvPr id="18435" name="Picture 4" descr="D:\соц.работа\Социальный педагог\Мои рисунки\рисунки\Мои рисунки\j0282743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1752600"/>
            <a:ext cx="19812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38200" y="1752600"/>
            <a:ext cx="8007350" cy="4343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/>
              <a:t>Ошибочно выбирать профессию без учета ее конкурентоспособности на рынке труда своего региона.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Неверно также делать выбор, не имея достаточно информации о профессии, увлекшись ее внешней стороной или престижностью.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Не следует игнорировать и то обстоятельство, что востребованность работников зависит от их специализации и уровня образования (высшее, среднее, начальное профессиональное). 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758825" y="228600"/>
            <a:ext cx="8385175" cy="1295400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rgbClr val="000066"/>
                </a:solidFill>
              </a:rPr>
              <a:t>Выбирая профессию больше прислушивайтесь к собственному мнению и не забывайте о различных обстоятельствах, которые могут влиять на ваш выбор:</a:t>
            </a:r>
          </a:p>
        </p:txBody>
      </p:sp>
      <p:sp>
        <p:nvSpPr>
          <p:cNvPr id="2048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38200" y="1905000"/>
            <a:ext cx="7391400" cy="4191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smtClean="0"/>
              <a:t>1. позиция старших членов семьи;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2. позиция сверстников, друзей;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3. позиция учителей, педагогов;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4. личный профессиональный план;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5. способности;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6. уровень притязаний на общественное признание;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7. общая информированность о мире профессий, о возможных путях освоения профессии;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8. склонности и интересы.</a:t>
            </a:r>
          </a:p>
          <a:p>
            <a:pPr eaLnBrk="1" hangingPunct="1">
              <a:lnSpc>
                <a:spcPct val="80000"/>
              </a:lnSpc>
            </a:pPr>
            <a:endParaRPr lang="ru-RU" sz="2000" smtClean="0"/>
          </a:p>
          <a:p>
            <a:pPr eaLnBrk="1" hangingPunct="1">
              <a:lnSpc>
                <a:spcPct val="80000"/>
              </a:lnSpc>
            </a:pPr>
            <a:endParaRPr lang="ru-RU" sz="2000" smtClean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1676400"/>
          </a:xfrm>
        </p:spPr>
        <p:txBody>
          <a:bodyPr/>
          <a:lstStyle/>
          <a:p>
            <a:pPr algn="ctr" eaLnBrk="1" hangingPunct="1"/>
            <a:r>
              <a:rPr lang="ru-RU" smtClean="0"/>
              <a:t>Что необходимо знать</a:t>
            </a:r>
            <a:br>
              <a:rPr lang="ru-RU" smtClean="0"/>
            </a:br>
            <a:r>
              <a:rPr lang="ru-RU" smtClean="0"/>
              <a:t> при поступлении </a:t>
            </a:r>
            <a:br>
              <a:rPr lang="ru-RU" smtClean="0"/>
            </a:br>
            <a:r>
              <a:rPr lang="ru-RU" smtClean="0"/>
              <a:t>в ВУЗ?</a:t>
            </a:r>
          </a:p>
        </p:txBody>
      </p:sp>
      <p:pic>
        <p:nvPicPr>
          <p:cNvPr id="21507" name="Picture 4" descr="D:\соц.работа\Социальный педагог\Мои рисунки\рисунки\Мои рисунки\j0287388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3200400"/>
            <a:ext cx="5943600" cy="308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Какие документы выдаются </a:t>
            </a:r>
            <a:br>
              <a:rPr lang="ru-RU" dirty="0" smtClean="0"/>
            </a:br>
            <a:r>
              <a:rPr lang="ru-RU" dirty="0" smtClean="0"/>
              <a:t>выпускникам по итогам ЕГЭ?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905000"/>
            <a:ext cx="8686800" cy="417512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/>
              <a:t>Выпускники общеобразовательных учреждений получают:</a:t>
            </a:r>
          </a:p>
          <a:p>
            <a:pPr eaLnBrk="1" hangingPunct="1"/>
            <a:r>
              <a:rPr lang="ru-RU" smtClean="0"/>
              <a:t>Аттестат о среднем (полном) общем образовании</a:t>
            </a:r>
          </a:p>
          <a:p>
            <a:pPr eaLnBrk="1" hangingPunct="1"/>
            <a:r>
              <a:rPr lang="ru-RU" smtClean="0"/>
              <a:t>Свидетельство о результатах ЕГЭ</a:t>
            </a:r>
          </a:p>
        </p:txBody>
      </p:sp>
      <p:pic>
        <p:nvPicPr>
          <p:cNvPr id="22532" name="Picture 2" descr="D:\соц.работа\Социальный педагог\Мои рисунки\рисунки\Мои рисунки\j0250702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4419600"/>
            <a:ext cx="22098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57200"/>
            <a:ext cx="8686800" cy="1066800"/>
          </a:xfrm>
        </p:spPr>
        <p:txBody>
          <a:bodyPr/>
          <a:lstStyle/>
          <a:p>
            <a:pPr algn="ctr" eaLnBrk="1" hangingPunct="1"/>
            <a:r>
              <a:rPr lang="ru-RU" sz="2800" smtClean="0"/>
              <a:t>Существуют ли возрастные ограничения для абитуриентов при поступлении в ВУЗ?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57400"/>
            <a:ext cx="8229600" cy="4525963"/>
          </a:xfrm>
        </p:spPr>
        <p:txBody>
          <a:bodyPr/>
          <a:lstStyle/>
          <a:p>
            <a:pPr eaLnBrk="1" hangingPunct="1"/>
            <a:r>
              <a:rPr lang="ru-RU" sz="2800" smtClean="0"/>
              <a:t>Нет, не существуют. Ст. 5 закона « Об образовании» гарантирует гражданам РФ возможность получения образования независимо от пола, расы, национальности, языка, происхождения, места жительства, состояния здоровья, наличии судимости и возраста.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57200"/>
            <a:ext cx="86868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/>
              <a:t/>
            </a:r>
            <a:br>
              <a:rPr lang="ru-RU" sz="4000" dirty="0"/>
            </a:br>
            <a:r>
              <a:rPr lang="ru-RU" sz="3100" dirty="0"/>
              <a:t>Какие документы ВУЗ обязан предоставить абитуриенту для ознакомления?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pPr eaLnBrk="1" hangingPunct="1"/>
            <a:r>
              <a:rPr lang="ru-RU" smtClean="0"/>
              <a:t>Устав образовательного учреждения</a:t>
            </a:r>
          </a:p>
          <a:p>
            <a:pPr eaLnBrk="1" hangingPunct="1"/>
            <a:r>
              <a:rPr lang="ru-RU" smtClean="0"/>
              <a:t>Лицензию</a:t>
            </a:r>
          </a:p>
          <a:p>
            <a:pPr eaLnBrk="1" hangingPunct="1"/>
            <a:r>
              <a:rPr lang="ru-RU" smtClean="0"/>
              <a:t>Свидетельство о государственной аккредитации по каждому из направлений подготовки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/>
              <a:t>Для каких категорий граждан предусмотрены льготы при поступлении в ВУЗ на бюджетные места?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smtClean="0"/>
              <a:t>Вне конкурса при успешной сдаче экзаменов принимаются: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/>
              <a:t>Дети – сироты;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/>
              <a:t>Дети – инвалиды и инвалиды 1 и 2 групп;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/>
              <a:t>Граждане до 20 лет, имеющие только 1 родителя – инвалида 1 группы, если среднедушевой доход семьи ниже прожиточного минимума;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/>
              <a:t>Ветераны войны;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/>
              <a:t>Участники боевых действий и инвалиды боевых действий;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/>
              <a:t>Пострадавшие в результате чернобыльской катастрофы.</a:t>
            </a:r>
          </a:p>
          <a:p>
            <a:pPr eaLnBrk="1" hangingPunct="1">
              <a:lnSpc>
                <a:spcPct val="90000"/>
              </a:lnSpc>
            </a:pPr>
            <a:endParaRPr lang="ru-RU" sz="2400" smtClean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57200"/>
            <a:ext cx="86868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/>
              <a:t>Если абитуриент поступает в ВУЗ в другом городе, обязан ли он выписываться из квартиры?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Регистрация граждан РФ по месту пребывания производится без снятия с учета по месту жительства. Но студенту рекомендуется ежегодно отправлять домой справку о том, что он является студентом ВУЗа, для предоставления в ЖЭО.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304800"/>
            <a:ext cx="7772400" cy="1295400"/>
          </a:xfrm>
        </p:spPr>
        <p:txBody>
          <a:bodyPr/>
          <a:lstStyle/>
          <a:p>
            <a:pPr algn="ctr" eaLnBrk="1" hangingPunct="1"/>
            <a:r>
              <a:rPr lang="ru-RU" smtClean="0"/>
              <a:t>Типы профессий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2514600"/>
            <a:ext cx="6400800" cy="3657600"/>
          </a:xfrm>
        </p:spPr>
        <p:txBody>
          <a:bodyPr/>
          <a:lstStyle/>
          <a:p>
            <a:pPr eaLnBrk="1" hangingPunct="1"/>
            <a:r>
              <a:rPr lang="ru-RU" smtClean="0"/>
              <a:t>Хорошо ориентируясь в существующих профессиях, можно выбрать себе ту, </a:t>
            </a:r>
          </a:p>
          <a:p>
            <a:pPr eaLnBrk="1" hangingPunct="1"/>
            <a:r>
              <a:rPr lang="ru-RU" smtClean="0"/>
              <a:t>которая подойдет наилучшим образом </a:t>
            </a:r>
          </a:p>
          <a:p>
            <a:pPr eaLnBrk="1" hangingPunct="1"/>
            <a:r>
              <a:rPr lang="ru-RU" smtClean="0"/>
              <a:t>и будет приносить удовлетворение.</a:t>
            </a:r>
          </a:p>
        </p:txBody>
      </p:sp>
      <p:pic>
        <p:nvPicPr>
          <p:cNvPr id="5124" name="Picture 4" descr="j021556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16700" y="381000"/>
            <a:ext cx="25273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219200"/>
          </a:xfrm>
        </p:spPr>
        <p:txBody>
          <a:bodyPr/>
          <a:lstStyle/>
          <a:p>
            <a:pPr algn="ctr" eaLnBrk="1" hangingPunct="1"/>
            <a:r>
              <a:rPr lang="ru-RU" sz="2800" smtClean="0"/>
              <a:t>Студенты каких ВУЗов имеют право на отсрочку от призыва на военную службу?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286000"/>
            <a:ext cx="8686800" cy="3794125"/>
          </a:xfrm>
        </p:spPr>
        <p:txBody>
          <a:bodyPr/>
          <a:lstStyle/>
          <a:p>
            <a:pPr eaLnBrk="1" hangingPunct="1"/>
            <a:r>
              <a:rPr lang="ru-RU" smtClean="0"/>
              <a:t>Право на получение отсрочки от призыва на военную службу имеют обучающиеся по очной форме обучения на время обучения, но не свыше нормативных сроков освоения образовательных программ.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990600"/>
          </a:xfrm>
        </p:spPr>
        <p:txBody>
          <a:bodyPr/>
          <a:lstStyle/>
          <a:p>
            <a:pPr algn="ctr" eaLnBrk="1" hangingPunct="1"/>
            <a:r>
              <a:rPr lang="ru-RU" sz="2800" smtClean="0"/>
              <a:t>Если студент переводится из одного ВУЗа в другой, то сохраняется ли отсрочка от армии?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667000"/>
            <a:ext cx="8686800" cy="3413125"/>
          </a:xfrm>
        </p:spPr>
        <p:txBody>
          <a:bodyPr/>
          <a:lstStyle/>
          <a:p>
            <a:pPr eaLnBrk="1" hangingPunct="1"/>
            <a:r>
              <a:rPr lang="ru-RU" sz="2800" smtClean="0"/>
              <a:t>Право на отсрочку от призыва на военную службу сохраняется в случае однократного перевода в образовательное учреждение того же уровня.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 smtClean="0"/>
              <a:t>Главная задача при выборе специальности:</a:t>
            </a:r>
            <a:endParaRPr lang="ru-RU" dirty="0"/>
          </a:p>
        </p:txBody>
      </p:sp>
      <p:sp>
        <p:nvSpPr>
          <p:cNvPr id="29699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Поступать на такие специальности , где будет в перспективе спрос, чтобы после учебного заведения быть востребованными в жизни, а не годами искать себе работу.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8001000" cy="762000"/>
          </a:xfrm>
        </p:spPr>
        <p:txBody>
          <a:bodyPr/>
          <a:lstStyle/>
          <a:p>
            <a:pPr algn="ctr" eaLnBrk="1" hangingPunct="1"/>
            <a:r>
              <a:rPr lang="ru-RU" smtClean="0"/>
              <a:t>Человек - техника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Предмет труда - техника.</a:t>
            </a:r>
          </a:p>
          <a:p>
            <a:pPr eaLnBrk="1" hangingPunct="1"/>
            <a:r>
              <a:rPr lang="ru-RU" smtClean="0"/>
              <a:t>Профессии, связанные с производством и техническим обслуживанием. </a:t>
            </a:r>
          </a:p>
          <a:p>
            <a:pPr eaLnBrk="1" hangingPunct="1"/>
            <a:r>
              <a:rPr lang="ru-RU" smtClean="0"/>
              <a:t>Это, как правило, рабочие специальности: водитель, слесарь, токарь, электрик, столяр, строитель.</a:t>
            </a:r>
          </a:p>
        </p:txBody>
      </p:sp>
      <p:pic>
        <p:nvPicPr>
          <p:cNvPr id="6148" name="Picture 4" descr="j028302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7600" y="1143000"/>
            <a:ext cx="16764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водител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76400"/>
            <a:ext cx="4017119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Stroitel_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3643" y="1981200"/>
            <a:ext cx="4490357" cy="3429000"/>
          </a:xfrm>
          <a:prstGeom prst="rect">
            <a:avLst/>
          </a:prstGeom>
        </p:spPr>
      </p:pic>
    </p:spTree>
  </p:cSld>
  <p:clrMapOvr>
    <a:masterClrMapping/>
  </p:clrMapOvr>
  <p:transition>
    <p:comb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8001000" cy="762000"/>
          </a:xfrm>
        </p:spPr>
        <p:txBody>
          <a:bodyPr/>
          <a:lstStyle/>
          <a:p>
            <a:pPr algn="ctr" eaLnBrk="1" hangingPunct="1"/>
            <a:r>
              <a:rPr lang="ru-RU" smtClean="0"/>
              <a:t>Человек - знак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mtClean="0"/>
              <a:t>Предмет труда – схемы, знаки, устная и письменная речь, цифры, ноты, химические и физические символы.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Этот вид деятельности относится к умственному труду.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Бухгалтер, переводчик, программист, библиотекарь, наборщик.</a:t>
            </a:r>
          </a:p>
          <a:p>
            <a:pPr eaLnBrk="1" hangingPunct="1">
              <a:lnSpc>
                <a:spcPct val="90000"/>
              </a:lnSpc>
            </a:pPr>
            <a:endParaRPr lang="ru-RU" smtClean="0"/>
          </a:p>
        </p:txBody>
      </p:sp>
      <p:pic>
        <p:nvPicPr>
          <p:cNvPr id="7172" name="Picture 5" descr="j024163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48600" y="3200400"/>
            <a:ext cx="1295400" cy="295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6" descr="j031262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209800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агружено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8800"/>
            <a:ext cx="4468091" cy="3276600"/>
          </a:xfrm>
          <a:prstGeom prst="rect">
            <a:avLst/>
          </a:prstGeom>
        </p:spPr>
      </p:pic>
      <p:pic>
        <p:nvPicPr>
          <p:cNvPr id="5" name="Рисунок 4" descr="konprabot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1367" y="2057400"/>
            <a:ext cx="4282633" cy="2819400"/>
          </a:xfrm>
          <a:prstGeom prst="rect">
            <a:avLst/>
          </a:prstGeom>
        </p:spPr>
      </p:pic>
    </p:spTree>
  </p:cSld>
  <p:clrMapOvr>
    <a:masterClrMapping/>
  </p:clrMapOvr>
  <p:transition>
    <p:comb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400" smtClean="0"/>
              <a:t>Человек – </a:t>
            </a:r>
            <a:br>
              <a:rPr lang="ru-RU" sz="3400" smtClean="0"/>
            </a:br>
            <a:r>
              <a:rPr lang="ru-RU" sz="3400" smtClean="0"/>
              <a:t>художественный образ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z="2600" smtClean="0"/>
              <a:t>Предмет труда – изобразительная, музыкальная, литературно – художественная, актерская деятельность.</a:t>
            </a:r>
          </a:p>
          <a:p>
            <a:pPr eaLnBrk="1" hangingPunct="1"/>
            <a:r>
              <a:rPr lang="ru-RU" sz="2600" smtClean="0"/>
              <a:t>Разбор художественных особенностей литературы, искусства, участие художественной самодеятельности.</a:t>
            </a:r>
          </a:p>
          <a:p>
            <a:pPr eaLnBrk="1" hangingPunct="1"/>
            <a:r>
              <a:rPr lang="ru-RU" sz="2600" smtClean="0"/>
              <a:t>Дизайнер, декоратор, визажист, журналист, художник – оформитель, композитор, писатель.</a:t>
            </a:r>
          </a:p>
          <a:p>
            <a:pPr eaLnBrk="1" hangingPunct="1"/>
            <a:endParaRPr lang="ru-RU" sz="2600" smtClean="0"/>
          </a:p>
        </p:txBody>
      </p:sp>
      <p:pic>
        <p:nvPicPr>
          <p:cNvPr id="8196" name="Picture 4" descr="j021744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48600" y="3581400"/>
            <a:ext cx="113823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 descr="j0282786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0400" y="152400"/>
            <a:ext cx="127635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 descr="j028896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05400" y="5181600"/>
            <a:ext cx="1919288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режиссё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76400"/>
            <a:ext cx="3581400" cy="4495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певиц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70512" y="1600200"/>
            <a:ext cx="3773488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</p:sld>
</file>

<file path=ppt/theme/theme1.xml><?xml version="1.0" encoding="utf-8"?>
<a:theme xmlns:a="http://schemas.openxmlformats.org/drawingml/2006/main" name="Профиль">
  <a:themeElements>
    <a:clrScheme name="Профиль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Профиль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рофиль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офиль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Profile</Template>
  <TotalTime>162</TotalTime>
  <Words>1068</Words>
  <Application>Microsoft PowerPoint</Application>
  <PresentationFormat>Экран (4:3)</PresentationFormat>
  <Paragraphs>89</Paragraphs>
  <Slides>32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9" baseType="lpstr">
      <vt:lpstr>Verdana</vt:lpstr>
      <vt:lpstr>Arial</vt:lpstr>
      <vt:lpstr>Wingdings</vt:lpstr>
      <vt:lpstr>Calibri</vt:lpstr>
      <vt:lpstr>Times New Roman</vt:lpstr>
      <vt:lpstr>Wingdings 2</vt:lpstr>
      <vt:lpstr>Профиль</vt:lpstr>
      <vt:lpstr>Профоринтационное    занятие  «Выбери свою профессию»</vt:lpstr>
      <vt:lpstr>ПРОФЕССИЯ-</vt:lpstr>
      <vt:lpstr>Типы профессий</vt:lpstr>
      <vt:lpstr>Человек - техника</vt:lpstr>
      <vt:lpstr>Слайд 5</vt:lpstr>
      <vt:lpstr>Человек - знак</vt:lpstr>
      <vt:lpstr>Слайд 7</vt:lpstr>
      <vt:lpstr>Человек –  художественный образ</vt:lpstr>
      <vt:lpstr>Слайд 9</vt:lpstr>
      <vt:lpstr>Человек - природа</vt:lpstr>
      <vt:lpstr>Слайд 11</vt:lpstr>
      <vt:lpstr>Человек - человек</vt:lpstr>
      <vt:lpstr>Слайд 13</vt:lpstr>
      <vt:lpstr>Любимая работа – одно из важнейших условий человеческого счастья.</vt:lpstr>
      <vt:lpstr>Формула выбора твоей профессии</vt:lpstr>
      <vt:lpstr>Интересная и привлекательная – «ХОЧУ»</vt:lpstr>
      <vt:lpstr>Доступная и посильная – «МОГУ»</vt:lpstr>
      <vt:lpstr>Имеет спрос на рынке труда – «НАДО»</vt:lpstr>
      <vt:lpstr>Возможные ошибки при выборе профессии:</vt:lpstr>
      <vt:lpstr>Слайд 20</vt:lpstr>
      <vt:lpstr>Слайд 21</vt:lpstr>
      <vt:lpstr>Слайд 22</vt:lpstr>
      <vt:lpstr>Выбирая профессию больше прислушивайтесь к собственному мнению и не забывайте о различных обстоятельствах, которые могут влиять на ваш выбор:</vt:lpstr>
      <vt:lpstr>Что необходимо знать  при поступлении  в ВУЗ?</vt:lpstr>
      <vt:lpstr>Какие документы выдаются  выпускникам по итогам ЕГЭ?</vt:lpstr>
      <vt:lpstr>Существуют ли возрастные ограничения для абитуриентов при поступлении в ВУЗ?</vt:lpstr>
      <vt:lpstr> Какие документы ВУЗ обязан предоставить абитуриенту для ознакомления?</vt:lpstr>
      <vt:lpstr>Для каких категорий граждан предусмотрены льготы при поступлении в ВУЗ на бюджетные места?</vt:lpstr>
      <vt:lpstr>Если абитуриент поступает в ВУЗ в другом городе, обязан ли он выписываться из квартиры?</vt:lpstr>
      <vt:lpstr>Студенты каких ВУЗов имеют право на отсрочку от призыва на военную службу? </vt:lpstr>
      <vt:lpstr>Если студент переводится из одного ВУЗа в другой, то сохраняется ли отсрочка от армии?</vt:lpstr>
      <vt:lpstr>Главная задача при выборе специальности: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Sergey</dc:creator>
  <cp:lastModifiedBy>Sergey</cp:lastModifiedBy>
  <cp:revision>13</cp:revision>
  <cp:lastPrinted>1601-01-01T00:00:00Z</cp:lastPrinted>
  <dcterms:created xsi:type="dcterms:W3CDTF">1601-01-01T00:00:00Z</dcterms:created>
  <dcterms:modified xsi:type="dcterms:W3CDTF">2015-03-30T19:05:27Z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