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60"/>
  </p:notesMasterIdLst>
  <p:handoutMasterIdLst>
    <p:handoutMasterId r:id="rId61"/>
  </p:handoutMasterIdLst>
  <p:sldIdLst>
    <p:sldId id="265" r:id="rId3"/>
    <p:sldId id="416" r:id="rId4"/>
    <p:sldId id="417" r:id="rId5"/>
    <p:sldId id="332" r:id="rId6"/>
    <p:sldId id="418" r:id="rId7"/>
    <p:sldId id="419" r:id="rId8"/>
    <p:sldId id="420" r:id="rId9"/>
    <p:sldId id="359" r:id="rId10"/>
    <p:sldId id="421" r:id="rId11"/>
    <p:sldId id="396" r:id="rId12"/>
    <p:sldId id="394" r:id="rId13"/>
    <p:sldId id="422" r:id="rId14"/>
    <p:sldId id="423" r:id="rId15"/>
    <p:sldId id="425" r:id="rId16"/>
    <p:sldId id="424" r:id="rId17"/>
    <p:sldId id="430" r:id="rId18"/>
    <p:sldId id="427" r:id="rId19"/>
    <p:sldId id="431" r:id="rId20"/>
    <p:sldId id="428" r:id="rId21"/>
    <p:sldId id="429" r:id="rId22"/>
    <p:sldId id="432" r:id="rId23"/>
    <p:sldId id="434" r:id="rId24"/>
    <p:sldId id="435" r:id="rId25"/>
    <p:sldId id="436" r:id="rId26"/>
    <p:sldId id="437" r:id="rId27"/>
    <p:sldId id="438" r:id="rId28"/>
    <p:sldId id="439" r:id="rId29"/>
    <p:sldId id="440" r:id="rId30"/>
    <p:sldId id="441" r:id="rId31"/>
    <p:sldId id="442" r:id="rId32"/>
    <p:sldId id="443" r:id="rId33"/>
    <p:sldId id="375" r:id="rId34"/>
    <p:sldId id="456" r:id="rId35"/>
    <p:sldId id="445" r:id="rId36"/>
    <p:sldId id="446" r:id="rId37"/>
    <p:sldId id="447" r:id="rId38"/>
    <p:sldId id="448" r:id="rId39"/>
    <p:sldId id="449" r:id="rId40"/>
    <p:sldId id="450" r:id="rId41"/>
    <p:sldId id="453" r:id="rId42"/>
    <p:sldId id="451" r:id="rId43"/>
    <p:sldId id="452" r:id="rId44"/>
    <p:sldId id="454" r:id="rId45"/>
    <p:sldId id="457" r:id="rId46"/>
    <p:sldId id="426" r:id="rId47"/>
    <p:sldId id="399" r:id="rId48"/>
    <p:sldId id="400" r:id="rId49"/>
    <p:sldId id="401" r:id="rId50"/>
    <p:sldId id="402" r:id="rId51"/>
    <p:sldId id="403" r:id="rId52"/>
    <p:sldId id="409" r:id="rId53"/>
    <p:sldId id="405" r:id="rId54"/>
    <p:sldId id="406" r:id="rId55"/>
    <p:sldId id="408" r:id="rId56"/>
    <p:sldId id="413" r:id="rId57"/>
    <p:sldId id="414" r:id="rId58"/>
    <p:sldId id="415" r:id="rId59"/>
  </p:sldIdLst>
  <p:sldSz cx="12188825" cy="6858000"/>
  <p:notesSz cx="6858000" cy="9144000"/>
  <p:custDataLst>
    <p:tags r:id="rId6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200">
          <p15:clr>
            <a:srgbClr val="A4A3A4"/>
          </p15:clr>
        </p15:guide>
        <p15:guide id="4" orient="horz" pos="1008">
          <p15:clr>
            <a:srgbClr val="A4A3A4"/>
          </p15:clr>
        </p15:guide>
        <p15:guide id="5" orient="horz" pos="3792">
          <p15:clr>
            <a:srgbClr val="A4A3A4"/>
          </p15:clr>
        </p15:guide>
        <p15:guide id="6" orient="horz">
          <p15:clr>
            <a:srgbClr val="A4A3A4"/>
          </p15:clr>
        </p15:guide>
        <p15:guide id="7" orient="horz" pos="3360">
          <p15:clr>
            <a:srgbClr val="A4A3A4"/>
          </p15:clr>
        </p15:guide>
        <p15:guide id="8" orient="horz" pos="3312">
          <p15:clr>
            <a:srgbClr val="A4A3A4"/>
          </p15:clr>
        </p15:guide>
        <p15:guide id="9" orient="horz" pos="24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orient="horz" pos="2784">
          <p15:clr>
            <a:srgbClr val="A4A3A4"/>
          </p15:clr>
        </p15:guide>
        <p15:guide id="12" pos="3839">
          <p15:clr>
            <a:srgbClr val="A4A3A4"/>
          </p15:clr>
        </p15:guide>
        <p15:guide id="13" pos="959">
          <p15:clr>
            <a:srgbClr val="A4A3A4"/>
          </p15:clr>
        </p15:guide>
        <p15:guide id="14" pos="6143">
          <p15:clr>
            <a:srgbClr val="A4A3A4"/>
          </p15:clr>
        </p15:guide>
        <p15:guide id="15" pos="1247">
          <p15:clr>
            <a:srgbClr val="A4A3A4"/>
          </p15:clr>
        </p15:guide>
        <p15:guide id="16" pos="7007">
          <p15:clr>
            <a:srgbClr val="A4A3A4"/>
          </p15:clr>
        </p15:guide>
        <p15:guide id="17" pos="5855">
          <p15:clr>
            <a:srgbClr val="A4A3A4"/>
          </p15:clr>
        </p15:guide>
        <p15:guide id="18" pos="671">
          <p15:clr>
            <a:srgbClr val="A4A3A4"/>
          </p15:clr>
        </p15:guide>
        <p15:guide id="19" pos="7151">
          <p15:clr>
            <a:srgbClr val="A4A3A4"/>
          </p15:clr>
        </p15:guide>
        <p15:guide id="20" pos="311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66"/>
    <a:srgbClr val="0066CC"/>
    <a:srgbClr val="9900FF"/>
    <a:srgbClr val="0033CC"/>
    <a:srgbClr val="9933FF"/>
    <a:srgbClr val="003399"/>
    <a:srgbClr val="000099"/>
    <a:srgbClr val="0066FF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803" autoAdjust="0"/>
  </p:normalViewPr>
  <p:slideViewPr>
    <p:cSldViewPr showGuides="1">
      <p:cViewPr varScale="1">
        <p:scale>
          <a:sx n="69" d="100"/>
          <a:sy n="69" d="100"/>
        </p:scale>
        <p:origin x="-900" y="-102"/>
      </p:cViewPr>
      <p:guideLst>
        <p:guide orient="horz" pos="2160"/>
        <p:guide orient="horz" pos="4030"/>
        <p:guide orient="horz" pos="1200"/>
        <p:guide orient="horz" pos="1008"/>
        <p:guide orient="horz" pos="3792"/>
        <p:guide orient="horz"/>
        <p:guide orient="horz" pos="3360"/>
        <p:guide orient="horz" pos="3312"/>
        <p:guide pos="3839"/>
        <p:guide pos="959"/>
        <p:guide pos="6143"/>
        <p:guide pos="1247"/>
        <p:guide pos="7007"/>
        <p:guide pos="5855"/>
        <p:guide pos="671"/>
        <p:guide pos="71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1194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commentAuthors" Target="commentAuthor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442" y="128588"/>
            <a:ext cx="10967827" cy="14335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442" y="1600200"/>
            <a:ext cx="10967827" cy="37465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23A59-CBBA-4B76-B6E2-76C19FF2D2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3716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smtClean="0"/>
              <a:pPr/>
              <a:t>31.03.2015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60.jpeg"/><Relationship Id="rId18" Type="http://schemas.openxmlformats.org/officeDocument/2006/relationships/image" Target="../media/image65.jpeg"/><Relationship Id="rId3" Type="http://schemas.openxmlformats.org/officeDocument/2006/relationships/image" Target="../media/image50.jpeg"/><Relationship Id="rId21" Type="http://schemas.openxmlformats.org/officeDocument/2006/relationships/image" Target="../media/image68.jpeg"/><Relationship Id="rId7" Type="http://schemas.openxmlformats.org/officeDocument/2006/relationships/image" Target="../media/image54.jpeg"/><Relationship Id="rId12" Type="http://schemas.openxmlformats.org/officeDocument/2006/relationships/image" Target="../media/image59.jpeg"/><Relationship Id="rId17" Type="http://schemas.openxmlformats.org/officeDocument/2006/relationships/image" Target="../media/image64.jpeg"/><Relationship Id="rId2" Type="http://schemas.openxmlformats.org/officeDocument/2006/relationships/image" Target="../media/image49.jpeg"/><Relationship Id="rId16" Type="http://schemas.openxmlformats.org/officeDocument/2006/relationships/image" Target="../media/image63.jpeg"/><Relationship Id="rId20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11" Type="http://schemas.openxmlformats.org/officeDocument/2006/relationships/image" Target="../media/image58.jpeg"/><Relationship Id="rId5" Type="http://schemas.openxmlformats.org/officeDocument/2006/relationships/image" Target="../media/image52.jpeg"/><Relationship Id="rId15" Type="http://schemas.openxmlformats.org/officeDocument/2006/relationships/image" Target="../media/image62.jpeg"/><Relationship Id="rId10" Type="http://schemas.openxmlformats.org/officeDocument/2006/relationships/image" Target="../media/image57.jpeg"/><Relationship Id="rId19" Type="http://schemas.openxmlformats.org/officeDocument/2006/relationships/image" Target="../media/image66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Relationship Id="rId14" Type="http://schemas.openxmlformats.org/officeDocument/2006/relationships/image" Target="../media/image6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13" Type="http://schemas.openxmlformats.org/officeDocument/2006/relationships/image" Target="../media/image57.jpeg"/><Relationship Id="rId3" Type="http://schemas.openxmlformats.org/officeDocument/2006/relationships/image" Target="../media/image50.jpeg"/><Relationship Id="rId7" Type="http://schemas.openxmlformats.org/officeDocument/2006/relationships/image" Target="../media/image63.jpeg"/><Relationship Id="rId12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11" Type="http://schemas.openxmlformats.org/officeDocument/2006/relationships/image" Target="../media/image65.jpeg"/><Relationship Id="rId5" Type="http://schemas.openxmlformats.org/officeDocument/2006/relationships/image" Target="../media/image60.jpeg"/><Relationship Id="rId10" Type="http://schemas.openxmlformats.org/officeDocument/2006/relationships/image" Target="../media/image64.jpeg"/><Relationship Id="rId4" Type="http://schemas.openxmlformats.org/officeDocument/2006/relationships/image" Target="../media/image68.jpeg"/><Relationship Id="rId9" Type="http://schemas.openxmlformats.org/officeDocument/2006/relationships/image" Target="../media/image61.jpeg"/><Relationship Id="rId14" Type="http://schemas.openxmlformats.org/officeDocument/2006/relationships/image" Target="../media/image5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5.jpeg"/><Relationship Id="rId7" Type="http://schemas.openxmlformats.org/officeDocument/2006/relationships/image" Target="../media/image62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56.jpeg"/><Relationship Id="rId10" Type="http://schemas.openxmlformats.org/officeDocument/2006/relationships/image" Target="../media/image68.jpeg"/><Relationship Id="rId4" Type="http://schemas.openxmlformats.org/officeDocument/2006/relationships/image" Target="../media/image63.jpeg"/><Relationship Id="rId9" Type="http://schemas.openxmlformats.org/officeDocument/2006/relationships/image" Target="../media/image60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0.jpeg"/><Relationship Id="rId7" Type="http://schemas.openxmlformats.org/officeDocument/2006/relationships/image" Target="../media/image6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jpeg"/><Relationship Id="rId11" Type="http://schemas.openxmlformats.org/officeDocument/2006/relationships/image" Target="../media/image55.jpeg"/><Relationship Id="rId5" Type="http://schemas.openxmlformats.org/officeDocument/2006/relationships/image" Target="../media/image61.jpeg"/><Relationship Id="rId10" Type="http://schemas.openxmlformats.org/officeDocument/2006/relationships/image" Target="../media/image59.jpeg"/><Relationship Id="rId4" Type="http://schemas.openxmlformats.org/officeDocument/2006/relationships/image" Target="../media/image54.jpeg"/><Relationship Id="rId9" Type="http://schemas.openxmlformats.org/officeDocument/2006/relationships/image" Target="../media/image6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61764" y="3429000"/>
            <a:ext cx="9289032" cy="3429000"/>
          </a:xfrm>
        </p:spPr>
        <p:txBody>
          <a:bodyPr>
            <a:normAutofit/>
          </a:bodyPr>
          <a:lstStyle/>
          <a:p>
            <a:r>
              <a:rPr lang="ru-RU" dirty="0" smtClean="0"/>
              <a:t>ОЦЕНКА ПОТРЕБНОСТИ В ПСИХОЛОГИЧЕСКОЙ ПОМОЩИ</a:t>
            </a:r>
            <a:endParaRPr lang="ru-RU" dirty="0"/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1052736"/>
            <a:ext cx="12188825" cy="2232248"/>
          </a:xfrm>
          <a:prstGeom prst="rect">
            <a:avLst/>
          </a:prstGeom>
          <a:solidFill>
            <a:schemeClr val="bg2">
              <a:lumMod val="10000"/>
              <a:lumOff val="90000"/>
              <a:alpha val="11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ru-RU" sz="3600" dirty="0" smtClean="0">
              <a:solidFill>
                <a:schemeClr val="bg1"/>
              </a:solidFill>
            </a:endParaRPr>
          </a:p>
          <a:p>
            <a:pPr algn="ctr" eaLnBrk="0" hangingPunct="0"/>
            <a:r>
              <a:rPr lang="ru-RU" sz="6600" dirty="0" smtClean="0"/>
              <a:t>                      МОНИТОРИНГ 2014</a:t>
            </a:r>
            <a:endParaRPr lang="en-GB" sz="8000" dirty="0"/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837828" y="980728"/>
            <a:ext cx="8229600" cy="20882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98152"/>
            <a:ext cx="3646140" cy="21220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8237551" y="4429132"/>
            <a:ext cx="3951273" cy="871520"/>
          </a:xfrm>
        </p:spPr>
        <p:txBody>
          <a:bodyPr/>
          <a:lstStyle/>
          <a:p>
            <a:r>
              <a:rPr lang="ru-RU" dirty="0" smtClean="0"/>
              <a:t>ЭМОТИОЛОГИЯ</a:t>
            </a: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736562" y="500042"/>
            <a:ext cx="7429552" cy="528054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500"/>
              </a:spcBef>
              <a:buClr>
                <a:srgbClr val="66CCFF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/>
              <a:t>Достижении эмотиологии позволяют убедиться в том, что  эмоциональность / эмотивность не является оппозитом рационального, вербального и ментального поведения. Эмоции тесно связаны с сознанием и процессами мышления и что все вербализованные эмоции являются осознанными, а значит - интеллектуальными и кодированными.</a:t>
            </a:r>
          </a:p>
          <a:p>
            <a:pPr>
              <a:spcBef>
                <a:spcPts val="1500"/>
              </a:spcBef>
              <a:buClr>
                <a:srgbClr val="66CCFF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/>
              <a:t>Эмоции выступают </a:t>
            </a:r>
            <a:r>
              <a:rPr lang="ru-RU" sz="2400" dirty="0">
                <a:solidFill>
                  <a:srgbClr val="66CCFF"/>
                </a:solidFill>
              </a:rPr>
              <a:t>результатом когнитивной переработки некоторой информации</a:t>
            </a:r>
            <a:r>
              <a:rPr lang="ru-RU" sz="2400" dirty="0"/>
              <a:t>.</a:t>
            </a:r>
          </a:p>
          <a:p>
            <a:pPr>
              <a:spcBef>
                <a:spcPts val="1500"/>
              </a:spcBef>
              <a:buClr>
                <a:srgbClr val="66CCFF"/>
              </a:buClr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/>
              <a:t>Когнитивно-ориентированная теория П. В. Симонова. Согласно этой теории </a:t>
            </a:r>
            <a:r>
              <a:rPr lang="ru-RU" sz="2400" dirty="0">
                <a:solidFill>
                  <a:srgbClr val="66CCFF"/>
                </a:solidFill>
              </a:rPr>
              <a:t>эмоция - отражение какой-либо актуальной потребности (её качества и величины) и вероятности (возможности) её удовлетворения</a:t>
            </a:r>
            <a:endParaRPr lang="en-GB" sz="2400" dirty="0">
              <a:solidFill>
                <a:srgbClr val="66CCFF"/>
              </a:solidFill>
            </a:endParaRPr>
          </a:p>
        </p:txBody>
      </p:sp>
      <p:pic>
        <p:nvPicPr>
          <p:cNvPr id="4" name="Рисунок 3" descr="MP9004088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08990" y="500042"/>
            <a:ext cx="3672321" cy="36715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0074626">
            <a:off x="6012680" y="3721942"/>
            <a:ext cx="6752686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0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МАНИФЕСТАЦИЯ</a:t>
            </a:r>
          </a:p>
          <a:p>
            <a:pPr algn="ctr"/>
            <a:r>
              <a:rPr lang="ru-RU" sz="60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ПОМОЩИ:</a:t>
            </a:r>
          </a:p>
          <a:p>
            <a:pPr algn="ctr"/>
            <a:r>
              <a:rPr lang="ru-RU" sz="6000" i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   КТО И КОГДА</a:t>
            </a:r>
            <a:endParaRPr lang="ru-RU" sz="6000" i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7" name="Рисунок 6" descr="MP9003995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3892" y="1196752"/>
            <a:ext cx="4680520" cy="3744416"/>
          </a:xfrm>
          <a:prstGeom prst="rect">
            <a:avLst/>
          </a:prstGeom>
        </p:spPr>
      </p:pic>
      <p:pic>
        <p:nvPicPr>
          <p:cNvPr id="6" name="Picture 2" descr="http://predm.kpmo.ru/images/site/preview/pre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0042"/>
            <a:ext cx="9368953" cy="551197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7934" y="285728"/>
          <a:ext cx="6000750" cy="3470148"/>
        </p:xfrm>
        <a:graphic>
          <a:graphicData uri="http://schemas.openxmlformats.org/drawingml/2006/table">
            <a:tbl>
              <a:tblPr/>
              <a:tblGrid>
                <a:gridCol w="600075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Properties (Scales)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- - Друг  может помочь, когда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- - Мама/Папа могут помочь,  когда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- - Брат/сестра могут помочь, когда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- - Учитель может помочь, когда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- - Классный руководитель может помочь, когда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- - Интернет может помочь, когда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- - Психолог может помочь, когда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- - Взрослый может помочь, когда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- - Телефон доверия может помочь, когда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ahoma"/>
                          <a:ea typeface="Calibri"/>
                          <a:cs typeface="Times New Roman"/>
                        </a:rPr>
                        <a:t>- - Никто не может помочь, когда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80230" y="0"/>
          <a:ext cx="4819649" cy="6621659"/>
        </p:xfrm>
        <a:graphic>
          <a:graphicData uri="http://schemas.openxmlformats.org/drawingml/2006/table">
            <a:tbl>
              <a:tblPr/>
              <a:tblGrid>
                <a:gridCol w="3934156"/>
                <a:gridCol w="885493"/>
              </a:tblGrid>
              <a:tr h="2239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ahoma"/>
                          <a:ea typeface="Calibri"/>
                          <a:cs typeface="Times New Roman"/>
                        </a:rPr>
                        <a:t>Research</a:t>
                      </a:r>
                      <a:r>
                        <a:rPr lang="ru-RU" sz="1200" b="1" dirty="0">
                          <a:latin typeface="Tahom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dirty="0" err="1">
                          <a:latin typeface="Tahoma"/>
                          <a:ea typeface="Calibri"/>
                          <a:cs typeface="Times New Roman"/>
                        </a:rPr>
                        <a:t>Subjects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err="1">
                          <a:latin typeface="Tahoma"/>
                          <a:ea typeface="Calibri"/>
                          <a:cs typeface="Times New Roman"/>
                        </a:rPr>
                        <a:t>Source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в попал в беду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0,3028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Меня  сильно обидели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0,0524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Мне стыдно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-0,4303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Мне страшно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-0,0831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боюсь идти к доске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-0,8028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боюсь экзамена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0000"/>
                          </a:solidFill>
                          <a:latin typeface="Tahoma"/>
                          <a:ea typeface="Calibri"/>
                          <a:cs typeface="Times New Roman"/>
                        </a:rPr>
                        <a:t>-0,3704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ищу друзей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-0,2128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не знаю себя и свои способности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-0,3118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хочу измениться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-0,1358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делаю ошибки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-0,0761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У меня плохой почерк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-0,9501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не умею писать сочинение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-0,4617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плохо  запоминаю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-0,7819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в новом коллективе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-0,2991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ищу выход из неприятности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0,2781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хуже других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-0,7518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 выбираю профессию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0,2317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в ссоре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-0,4390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 обманываю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-0,7875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ничего не успеваю вовремя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-0,3756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Надо мной смеются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-0,4498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Мне нужен совет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0,3259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Я плохо учусь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-0,3436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Меня не понимают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ahoma"/>
                          <a:ea typeface="Calibri"/>
                          <a:cs typeface="Times New Roman"/>
                        </a:rPr>
                        <a:t>-0,2351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ahoma"/>
                          <a:ea typeface="Calibri"/>
                          <a:cs typeface="Times New Roman"/>
                        </a:rPr>
                        <a:t>У меня конфликт в школе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ahoma"/>
                          <a:ea typeface="Calibri"/>
                          <a:cs typeface="Times New Roman"/>
                        </a:rPr>
                        <a:t>-0,2827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07934" y="3786190"/>
          <a:ext cx="5876925" cy="841248"/>
        </p:xfrm>
        <a:graphic>
          <a:graphicData uri="http://schemas.openxmlformats.org/drawingml/2006/table">
            <a:tbl>
              <a:tblPr/>
              <a:tblGrid>
                <a:gridCol w="587692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ahoma"/>
                          <a:ea typeface="Calibri"/>
                          <a:cs typeface="Times New Roman"/>
                        </a:rPr>
                        <a:t>Condition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ahoma"/>
                          <a:ea typeface="Calibri"/>
                          <a:cs typeface="Times New Roman"/>
                        </a:rPr>
                        <a:t>Мне нужна помощь, когда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ahoma"/>
                          <a:ea typeface="Calibri"/>
                          <a:cs typeface="Times New Roman"/>
                        </a:rPr>
                        <a:t>Предпочитаю самостоятельно искать выход, когда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450810" y="5490592"/>
            <a:ext cx="5857916" cy="13674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100" dirty="0" smtClean="0">
                <a:solidFill>
                  <a:srgbClr val="00B0F0"/>
                </a:solidFill>
                <a:latin typeface="+mj-lt"/>
                <a:ea typeface="+mj-ea"/>
                <a:cs typeface="+mj-cs"/>
              </a:rPr>
              <a:t>РЕПЕРТУАРНЫЙ ТЕСТ АТРИБУЦИЙ</a:t>
            </a:r>
            <a:endParaRPr kumimoji="0" lang="ru-RU" sz="4800" b="0" i="0" u="none" strike="noStrike" kern="1200" cap="none" spc="10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50810" y="4786322"/>
            <a:ext cx="5143536" cy="5715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100" noProof="0" dirty="0" err="1" smtClean="0">
                <a:latin typeface="+mj-lt"/>
                <a:ea typeface="+mj-ea"/>
                <a:cs typeface="+mj-cs"/>
              </a:rPr>
              <a:t>дискурс</a:t>
            </a:r>
            <a:r>
              <a:rPr kumimoji="0" lang="ru-RU" sz="48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как</a:t>
            </a:r>
            <a:r>
              <a:rPr kumimoji="0" lang="ru-RU" sz="4800" b="0" i="0" u="none" strike="noStrike" kern="1200" cap="none" spc="10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знак</a:t>
            </a:r>
            <a:endParaRPr kumimoji="0" lang="ru-RU" sz="4800" b="0" i="0" u="none" strike="noStrike" kern="120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36496" y="285728"/>
          <a:ext cx="8838180" cy="4705350"/>
        </p:xfrm>
        <a:graphic>
          <a:graphicData uri="http://schemas.openxmlformats.org/drawingml/2006/table">
            <a:tbl>
              <a:tblPr/>
              <a:tblGrid>
                <a:gridCol w="4675937"/>
                <a:gridCol w="1264479"/>
                <a:gridCol w="1356681"/>
                <a:gridCol w="1541083"/>
              </a:tblGrid>
              <a:tr h="2000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800000"/>
                          </a:solidFill>
                          <a:latin typeface="Calibri"/>
                        </a:rPr>
                        <a:t>Significances of the Categories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800000"/>
                          </a:solidFill>
                          <a:latin typeface="Calibri"/>
                        </a:rPr>
                        <a:t>Properties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800000"/>
                          </a:solidFill>
                          <a:latin typeface="Calibri"/>
                        </a:rPr>
                        <a:t>Categories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6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Name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 - Друг  может помочь, когда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 - Мама/Папа могут помочь,  когда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 - Брат/сестра могут помочь, когда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>
                          <a:solidFill>
                            <a:schemeClr val="tx1"/>
                          </a:solidFill>
                          <a:latin typeface="Calibri"/>
                        </a:rPr>
                        <a:t>-0,05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 - Учитель может помочь, когда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 - Классный руководитель может помочь, когда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 - Интернет может помочь, когда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 - Психолог может помочь, когда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 - Взрослый может помочь, когда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 - Телефон доверия может помочь, когда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 - Никто не может помочь, когда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-0,41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 dirty="0">
                          <a:solidFill>
                            <a:schemeClr val="tx1"/>
                          </a:solidFill>
                          <a:latin typeface="Calibri"/>
                        </a:rPr>
                        <a:t>0,12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36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Significance explained by category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3,13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2,05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3,05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sp>
        <p:nvSpPr>
          <p:cNvPr id="5" name="Содержимое 3"/>
          <p:cNvSpPr txBox="1">
            <a:spLocks/>
          </p:cNvSpPr>
          <p:nvPr/>
        </p:nvSpPr>
        <p:spPr>
          <a:xfrm>
            <a:off x="379372" y="5286388"/>
            <a:ext cx="10429948" cy="1304917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23838" marR="0" lvl="0" indent="-223838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Профессиональная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психологическая помощь: аноним и психолог</a:t>
            </a:r>
          </a:p>
          <a:p>
            <a:pPr marL="223838" marR="0" lvl="0" indent="-223838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ru-RU" sz="2400" dirty="0" smtClean="0"/>
              <a:t>Педагогическая помощь</a:t>
            </a:r>
          </a:p>
          <a:p>
            <a:pPr marL="223838" marR="0" lvl="0" indent="-223838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Помощь взрослых и помощь </a:t>
            </a:r>
            <a:r>
              <a:rPr kumimoji="0" lang="ru-RU" sz="2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слиблингов</a:t>
            </a:r>
            <a:endParaRPr kumimoji="0" lang="ru-RU" sz="2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3838" marR="0" lvl="0" indent="-223838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9570" y="714356"/>
            <a:ext cx="9144001" cy="752492"/>
          </a:xfrm>
        </p:spPr>
        <p:txBody>
          <a:bodyPr>
            <a:noAutofit/>
          </a:bodyPr>
          <a:lstStyle/>
          <a:p>
            <a:r>
              <a:rPr lang="ru-RU" sz="4000" dirty="0" smtClean="0"/>
              <a:t>ПРЯМАЯ МАНИФЕСТАЦИЯ ПОМОЩИ</a:t>
            </a:r>
            <a:br>
              <a:rPr lang="ru-RU" sz="4000" dirty="0" smtClean="0"/>
            </a:br>
            <a:r>
              <a:rPr lang="ru-RU" sz="4000" dirty="0" smtClean="0"/>
              <a:t>ПСИХОЛОГА </a:t>
            </a:r>
            <a:endParaRPr lang="ru-RU" sz="4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22446" y="1571612"/>
          <a:ext cx="6388100" cy="2007870"/>
        </p:xfrm>
        <a:graphic>
          <a:graphicData uri="http://schemas.openxmlformats.org/drawingml/2006/table">
            <a:tbl>
              <a:tblPr/>
              <a:tblGrid>
                <a:gridCol w="3378017"/>
                <a:gridCol w="913492"/>
                <a:gridCol w="980101"/>
                <a:gridCol w="1116490"/>
              </a:tblGrid>
              <a:tr h="190500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rgbClr val="800000"/>
                          </a:solidFill>
                          <a:latin typeface="Calibri"/>
                        </a:rPr>
                        <a:t>Categorial</a:t>
                      </a:r>
                      <a:r>
                        <a:rPr lang="en-US" sz="1600" b="0" i="0" u="none" strike="noStrike" dirty="0">
                          <a:solidFill>
                            <a:srgbClr val="800000"/>
                          </a:solidFill>
                          <a:latin typeface="Calibri"/>
                        </a:rPr>
                        <a:t> Definition of Ideal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Category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Coordinates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Confidence</a:t>
                      </a:r>
                      <a:b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Probability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Intensities</a:t>
                      </a:r>
                      <a:b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of Properties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-0,92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-0,99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022446" y="4143380"/>
          <a:ext cx="6337316" cy="2357209"/>
        </p:xfrm>
        <a:graphic>
          <a:graphicData uri="http://schemas.openxmlformats.org/drawingml/2006/table">
            <a:tbl>
              <a:tblPr/>
              <a:tblGrid>
                <a:gridCol w="3474341"/>
                <a:gridCol w="954325"/>
                <a:gridCol w="954325"/>
                <a:gridCol w="954325"/>
              </a:tblGrid>
              <a:tr h="22483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rgbClr val="800000"/>
                          </a:solidFill>
                          <a:latin typeface="Calibri"/>
                        </a:rPr>
                        <a:t>Categorial</a:t>
                      </a:r>
                      <a:r>
                        <a:rPr lang="en-US" sz="1600" b="0" i="0" u="none" strike="noStrike" dirty="0">
                          <a:solidFill>
                            <a:srgbClr val="800000"/>
                          </a:solidFill>
                          <a:latin typeface="Calibri"/>
                        </a:rPr>
                        <a:t> Definition of Ideal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03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Category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Coordinates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Confidence</a:t>
                      </a:r>
                      <a:b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Probability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Intensities</a:t>
                      </a:r>
                      <a:b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</a:br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of Properties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2248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248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-0,83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248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-0,04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-1,00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2483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8809056" y="1928802"/>
            <a:ext cx="2571768" cy="13674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ПОМОЩЬ НУЖНА</a:t>
            </a:r>
            <a:endParaRPr kumimoji="0" lang="ru-RU" sz="3200" b="0" i="0" u="none" strike="noStrike" kern="120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023370" y="4143380"/>
            <a:ext cx="2571768" cy="13674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Я САМ</a:t>
            </a:r>
            <a:endParaRPr kumimoji="0" lang="ru-RU" sz="3200" b="0" i="0" u="none" strike="noStrike" kern="120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9570" y="714356"/>
            <a:ext cx="9144001" cy="752492"/>
          </a:xfrm>
        </p:spPr>
        <p:txBody>
          <a:bodyPr>
            <a:noAutofit/>
          </a:bodyPr>
          <a:lstStyle/>
          <a:p>
            <a:r>
              <a:rPr lang="ru-RU" sz="4000" dirty="0" smtClean="0"/>
              <a:t>ПРЯМАЯ МАНИФЕСТАЦИЯ ПОМОЩИ</a:t>
            </a:r>
            <a:br>
              <a:rPr lang="ru-RU" sz="4000" dirty="0" smtClean="0"/>
            </a:br>
            <a:r>
              <a:rPr lang="ru-RU" sz="4000" dirty="0" smtClean="0"/>
              <a:t>ПСИХОЛОГА </a:t>
            </a:r>
            <a:endParaRPr lang="ru-RU" sz="4000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000" y="2000240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951668" y="3214686"/>
          <a:ext cx="4962525" cy="2453640"/>
        </p:xfrm>
        <a:graphic>
          <a:graphicData uri="http://schemas.openxmlformats.org/drawingml/2006/table">
            <a:tbl>
              <a:tblPr/>
              <a:tblGrid>
                <a:gridCol w="3786214"/>
                <a:gridCol w="1176311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latin typeface="Tahoma"/>
                          <a:ea typeface="Calibri"/>
                          <a:cs typeface="Times New Roman"/>
                        </a:rPr>
                        <a:t>Research</a:t>
                      </a:r>
                      <a:r>
                        <a:rPr lang="ru-RU" sz="2000" b="1" dirty="0">
                          <a:latin typeface="Tahom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b="1" dirty="0" err="1">
                          <a:latin typeface="Tahoma"/>
                          <a:ea typeface="Calibri"/>
                          <a:cs typeface="Times New Roman"/>
                        </a:rPr>
                        <a:t>Subjects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ahoma"/>
                          <a:ea typeface="Calibri"/>
                          <a:cs typeface="Times New Roman"/>
                        </a:rPr>
                        <a:t>Source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ahoma"/>
                          <a:ea typeface="Calibri"/>
                          <a:cs typeface="Times New Roman"/>
                        </a:rPr>
                        <a:t>Я в попал в беду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FF0000"/>
                          </a:solidFill>
                          <a:latin typeface="Tahoma"/>
                          <a:ea typeface="Calibri"/>
                          <a:cs typeface="Times New Roman"/>
                        </a:rPr>
                        <a:t>0,3028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ahoma"/>
                          <a:ea typeface="Calibri"/>
                          <a:cs typeface="Times New Roman"/>
                        </a:rPr>
                        <a:t>Меня  сильно обидели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FF0000"/>
                          </a:solidFill>
                          <a:latin typeface="Tahoma"/>
                          <a:ea typeface="Calibri"/>
                          <a:cs typeface="Times New Roman"/>
                        </a:rPr>
                        <a:t>0,0524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ahoma"/>
                          <a:ea typeface="Calibri"/>
                          <a:cs typeface="Times New Roman"/>
                        </a:rPr>
                        <a:t>Я ищу выход из неприятности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FF0000"/>
                          </a:solidFill>
                          <a:latin typeface="Tahoma"/>
                          <a:ea typeface="Calibri"/>
                          <a:cs typeface="Times New Roman"/>
                        </a:rPr>
                        <a:t>0,2781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ahoma"/>
                          <a:ea typeface="Calibri"/>
                          <a:cs typeface="Times New Roman"/>
                        </a:rPr>
                        <a:t>Я  выбираю профессию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FF0000"/>
                          </a:solidFill>
                          <a:latin typeface="Tahoma"/>
                          <a:ea typeface="Calibri"/>
                          <a:cs typeface="Times New Roman"/>
                        </a:rPr>
                        <a:t>0,2317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ahoma"/>
                          <a:ea typeface="Calibri"/>
                          <a:cs typeface="Times New Roman"/>
                        </a:rPr>
                        <a:t>Мне нужен совет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FF0000"/>
                          </a:solidFill>
                          <a:latin typeface="Tahoma"/>
                          <a:ea typeface="Calibri"/>
                          <a:cs typeface="Times New Roman"/>
                        </a:rPr>
                        <a:t>0,3259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САМОСТОЯТЕЛЬНЫЙ ЛОКУС РЕШЕНИЯ ПРОБЛЕМЫ: ПРЯМАЯ МАНИФЕСТАЦИЯ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3686" y="1571612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951668" y="1714488"/>
          <a:ext cx="4214842" cy="5047488"/>
        </p:xfrm>
        <a:graphic>
          <a:graphicData uri="http://schemas.openxmlformats.org/drawingml/2006/table">
            <a:tbl>
              <a:tblPr/>
              <a:tblGrid>
                <a:gridCol w="2851712"/>
                <a:gridCol w="136313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latin typeface="Tahoma"/>
                          <a:ea typeface="Calibri"/>
                          <a:cs typeface="Times New Roman"/>
                        </a:rPr>
                        <a:t>Research</a:t>
                      </a:r>
                      <a:r>
                        <a:rPr lang="ru-RU" sz="1800" b="1" dirty="0">
                          <a:latin typeface="Tahom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latin typeface="Tahoma"/>
                          <a:ea typeface="Calibri"/>
                          <a:cs typeface="Times New Roman"/>
                        </a:rPr>
                        <a:t>Subjects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Source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Мне стыдно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ahoma"/>
                          <a:ea typeface="Calibri"/>
                          <a:cs typeface="Times New Roman"/>
                        </a:rPr>
                        <a:t>0,5214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ahoma"/>
                          <a:ea typeface="Calibri"/>
                          <a:cs typeface="Times New Roman"/>
                        </a:rPr>
                        <a:t>Я боюсь идти к доске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ahoma"/>
                          <a:ea typeface="Calibri"/>
                          <a:cs typeface="Times New Roman"/>
                        </a:rPr>
                        <a:t>0,4927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ищу друзей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0,8649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ahoma"/>
                          <a:ea typeface="Calibri"/>
                          <a:cs typeface="Times New Roman"/>
                        </a:rPr>
                        <a:t>У меня плохой почерк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ahoma"/>
                          <a:ea typeface="Calibri"/>
                          <a:cs typeface="Times New Roman"/>
                        </a:rPr>
                        <a:t>0,5993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ahoma"/>
                          <a:ea typeface="Calibri"/>
                          <a:cs typeface="Times New Roman"/>
                        </a:rPr>
                        <a:t>Я не умею писать сочинение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ahoma"/>
                          <a:ea typeface="Calibri"/>
                          <a:cs typeface="Times New Roman"/>
                        </a:rPr>
                        <a:t>0,5081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Я плохо  запоминаю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ahoma"/>
                          <a:ea typeface="Calibri"/>
                          <a:cs typeface="Times New Roman"/>
                        </a:rPr>
                        <a:t>0,5565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хуже других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0,7319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в ссоре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0,6088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 обманываю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0,7394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Я ничего не успеваю вовремя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ahoma"/>
                          <a:ea typeface="Calibri"/>
                          <a:cs typeface="Times New Roman"/>
                        </a:rPr>
                        <a:t>0,5039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Надо мной смеются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ahoma"/>
                          <a:ea typeface="Calibri"/>
                          <a:cs typeface="Times New Roman"/>
                        </a:rPr>
                        <a:t>0,4114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Я плохо учусь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ahoma"/>
                          <a:ea typeface="Calibri"/>
                          <a:cs typeface="Times New Roman"/>
                        </a:rPr>
                        <a:t>0,3268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ahoma"/>
                          <a:ea typeface="Calibri"/>
                          <a:cs typeface="Times New Roman"/>
                        </a:rPr>
                        <a:t>Меня не понимают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ahoma"/>
                          <a:ea typeface="Calibri"/>
                          <a:cs typeface="Times New Roman"/>
                        </a:rPr>
                        <a:t>0,4629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20694" y="142852"/>
          <a:ext cx="12309519" cy="6756664"/>
        </p:xfrm>
        <a:graphic>
          <a:graphicData uri="http://schemas.openxmlformats.org/drawingml/2006/table">
            <a:tbl>
              <a:tblPr/>
              <a:tblGrid>
                <a:gridCol w="3357586"/>
                <a:gridCol w="715765"/>
                <a:gridCol w="641557"/>
                <a:gridCol w="571504"/>
                <a:gridCol w="642942"/>
                <a:gridCol w="785818"/>
                <a:gridCol w="642942"/>
                <a:gridCol w="642942"/>
                <a:gridCol w="571504"/>
                <a:gridCol w="500066"/>
                <a:gridCol w="642942"/>
                <a:gridCol w="714380"/>
                <a:gridCol w="635813"/>
                <a:gridCol w="621879"/>
                <a:gridCol w="621879"/>
              </a:tblGrid>
              <a:tr h="14287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ahoma"/>
                          <a:ea typeface="Calibri"/>
                          <a:cs typeface="Times New Roman"/>
                        </a:rPr>
                        <a:t>Property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Страх экзамена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Конфликт в школе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Страх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Насмешки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Выбор профессии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Ищу выход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Меня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обидели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Попал в беду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Совет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Новый коллектив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Хочу </a:t>
                      </a: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изменитьсяя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хуже других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Меня не понимают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Узнать себя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757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Друг  может помочь, когда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32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35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-29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80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40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32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85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42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-32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Мама/Папа могут помочь,  когда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ahoma"/>
                          <a:ea typeface="Calibri"/>
                          <a:cs typeface="Times New Roman"/>
                        </a:rPr>
                        <a:t>19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34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-23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82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84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84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-45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Брат/сестра могут помочь, когда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11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-14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42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76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18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87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-37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34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-32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17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Учитель может помочь, когда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39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51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-37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-61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56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-66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-53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Классный руководитель может помочь, когда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49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49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-44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-59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-29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-27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Интернет может помочь, когда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-45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-57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-86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77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-27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-30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-47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-86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-34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Психолог может помочь, когда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38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50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53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highlight>
                            <a:srgbClr val="FF0000"/>
                          </a:highlight>
                          <a:latin typeface="Tahoma"/>
                          <a:ea typeface="Calibri"/>
                          <a:cs typeface="Times New Roman"/>
                        </a:rPr>
                        <a:t>-19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59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ahoma"/>
                          <a:ea typeface="Calibri"/>
                          <a:cs typeface="Times New Roman"/>
                        </a:rPr>
                        <a:t>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90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46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54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62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61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Взрослый может помочь, когда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-45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-30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79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-41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-49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-18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-14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Телефон доверия может помочь, когда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-31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-63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40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-40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-21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-62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-39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1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Никто не может помочь, когда</a:t>
                      </a:r>
                      <a:endParaRPr lang="ru-RU" sz="1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-52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-52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-60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-39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-84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-44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-57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ahoma"/>
                          <a:ea typeface="Calibri"/>
                          <a:cs typeface="Times New Roman"/>
                        </a:rPr>
                        <a:t>-78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ahoma"/>
                          <a:ea typeface="Calibri"/>
                          <a:cs typeface="Times New Roman"/>
                        </a:rPr>
                        <a:t>-59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507" marR="625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0074626">
            <a:off x="6012680" y="3260277"/>
            <a:ext cx="6752686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0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      СКРЫТАЯ</a:t>
            </a:r>
          </a:p>
          <a:p>
            <a:pPr algn="ctr"/>
            <a:r>
              <a:rPr lang="ru-RU" sz="60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МАНИФЕСТАЦИЯ</a:t>
            </a:r>
          </a:p>
          <a:p>
            <a:pPr algn="ctr"/>
            <a:r>
              <a:rPr lang="ru-RU" sz="60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ПОМОЩИ:</a:t>
            </a:r>
          </a:p>
          <a:p>
            <a:pPr algn="ctr"/>
            <a:r>
              <a:rPr lang="ru-RU" sz="6000" i="1" cap="none" spc="0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     </a:t>
            </a:r>
            <a:endParaRPr lang="ru-RU" sz="6000" i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pic>
        <p:nvPicPr>
          <p:cNvPr id="7" name="Рисунок 6" descr="MP9003995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3892" y="1196752"/>
            <a:ext cx="4680520" cy="3744416"/>
          </a:xfrm>
          <a:prstGeom prst="rect">
            <a:avLst/>
          </a:prstGeom>
        </p:spPr>
      </p:pic>
      <p:pic>
        <p:nvPicPr>
          <p:cNvPr id="6" name="Picture 2" descr="http://predm.kpmo.ru/images/site/preview/pre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0042"/>
            <a:ext cx="9368953" cy="551197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96" y="1214422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536" y="1214422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65652" y="2285992"/>
            <a:ext cx="25144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Мне нужен совет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736826" y="5857892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МОНИТОРИНГ  ОБРАЗОВАТЕЛЬНОГО ВОЗРАСТНОГО  ЗАПРОСА НА ПСИХОЛОГИЧЕСКУЮ ПОМОЩЬ В УСЛОВИЯХ МОУ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диагностика ожиданий и потребностей  в психологической помощи  у   учащихся начальной, средней и старшей школы</a:t>
            </a:r>
            <a:endParaRPr lang="ru-RU" dirty="0"/>
          </a:p>
        </p:txBody>
      </p:sp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9876" y="692696"/>
            <a:ext cx="3096344" cy="1802105"/>
          </a:xfrm>
          <a:prstGeom prst="rect">
            <a:avLst/>
          </a:prstGeom>
          <a:solidFill>
            <a:schemeClr val="tx1">
              <a:alpha val="95000"/>
            </a:schemeClr>
          </a:solidFill>
        </p:spPr>
      </p:pic>
      <p:sp>
        <p:nvSpPr>
          <p:cNvPr id="5" name="TextBox 4"/>
          <p:cNvSpPr txBox="1"/>
          <p:nvPr/>
        </p:nvSpPr>
        <p:spPr>
          <a:xfrm>
            <a:off x="2854052" y="1916832"/>
            <a:ext cx="151216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C00000"/>
                </a:solidFill>
              </a:rPr>
              <a:t>СОКО 2014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58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536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65652" y="2143116"/>
            <a:ext cx="26132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Я не знаю себя и 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свои способности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736826" y="5857892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522512" y="5786454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7222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808528" y="2071678"/>
            <a:ext cx="2175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Я хуже других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522512" y="5786454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0098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379900" y="1928802"/>
            <a:ext cx="31749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Я хочу измениться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522512" y="5786454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58" y="1071546"/>
            <a:ext cx="5857916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2974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522776" y="1857364"/>
            <a:ext cx="3215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Меня не понимают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522512" y="5786454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58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4346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237024" y="1714488"/>
            <a:ext cx="36643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Я в новом коллективе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522512" y="5786454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58" y="1142984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2974" y="1142984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808528" y="2143116"/>
            <a:ext cx="27985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Я в попал в беду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522512" y="5786454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58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0098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665652" y="1785926"/>
            <a:ext cx="285366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Я ищу выход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из неприятности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522512" y="5786454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58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5784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951272" y="1714488"/>
            <a:ext cx="39240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Я  выбираю профессию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522512" y="5786454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58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7222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308462" y="1857364"/>
            <a:ext cx="37630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Меня  сильно обидели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522512" y="5786454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58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536" y="1071546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379900" y="1714488"/>
            <a:ext cx="33415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Надо мной смеются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892" y="0"/>
            <a:ext cx="9144002" cy="699864"/>
          </a:xfrm>
        </p:spPr>
        <p:txBody>
          <a:bodyPr/>
          <a:lstStyle/>
          <a:p>
            <a:r>
              <a:rPr lang="ru-RU" dirty="0" smtClean="0"/>
              <a:t>  НИР:  КОГНИТИВНЫЕ ИССЛЕДОВАНИЯ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69876" y="881336"/>
            <a:ext cx="5165695" cy="5976664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Предмет исследования </a:t>
            </a:r>
            <a:r>
              <a:rPr lang="ru-RU" b="1" dirty="0" smtClean="0"/>
              <a:t>-  </a:t>
            </a:r>
            <a:r>
              <a:rPr lang="ru-RU" dirty="0" smtClean="0"/>
              <a:t>анализ  скрытых психологических установок - атрибуций  психологической помощи в условиях общеобразовательной школы.</a:t>
            </a:r>
          </a:p>
          <a:p>
            <a:r>
              <a:rPr lang="ru-RU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Анализ схем каузальных атрибуций  психологической помощи </a:t>
            </a:r>
            <a:r>
              <a:rPr lang="ru-RU" dirty="0" smtClean="0"/>
              <a:t>позволяет реконструировать  актуальные потребности и мотивы  обращений к школьному психологу, сопоставить запрос на психологическую помощь с  ожиданиями от профессионального образа школьного психолога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26460" y="980728"/>
            <a:ext cx="4761773" cy="4404319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Методы:</a:t>
            </a:r>
            <a:r>
              <a:rPr lang="ru-RU" b="1" dirty="0" smtClean="0"/>
              <a:t>  </a:t>
            </a:r>
            <a:r>
              <a:rPr lang="ru-RU" dirty="0" smtClean="0"/>
              <a:t>психодиагностика  аттитюдов и каузальных атрибуций личности с применением       </a:t>
            </a:r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тесовых   экспертных систем</a:t>
            </a:r>
            <a:r>
              <a:rPr lang="ru-RU" dirty="0" smtClean="0"/>
              <a:t>.</a:t>
            </a:r>
          </a:p>
          <a:p>
            <a:r>
              <a:rPr lang="ru-RU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Инструментарий</a:t>
            </a:r>
            <a:r>
              <a:rPr lang="ru-RU" b="1" dirty="0" smtClean="0"/>
              <a:t>:  </a:t>
            </a:r>
            <a:r>
              <a:rPr lang="ru-RU" dirty="0" smtClean="0"/>
              <a:t>репертуарные тесты ситуаций ,  отношений и действий.</a:t>
            </a:r>
          </a:p>
          <a:p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Программная реализация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     SNY-RESEARCH  </a:t>
            </a:r>
            <a:r>
              <a:rPr lang="en-US" dirty="0" smtClean="0"/>
              <a:t>GROUP</a:t>
            </a:r>
            <a:r>
              <a:rPr lang="ru-RU" dirty="0" smtClean="0"/>
              <a:t>  - лауреат премии «Золотая Психея» 2003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522512" y="5786454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96" y="1000108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536" y="1000108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665652" y="1857364"/>
            <a:ext cx="3070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Я боюсь экзамена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379372" y="714356"/>
            <a:ext cx="5478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МНЕ НУЖНА ПОМОЩЬ, КОГДА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5912748" y="714356"/>
            <a:ext cx="62760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ПРЕДПОЧИТАЮ САМОСТОЯТЕЛЬНО ИСКАТЬ ВЫХОД, К...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522512" y="5786454"/>
            <a:ext cx="7523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G1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Психологическая помощь (телефон доверия, психолог, взрослый)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G2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Педагогическая помощь (педагоги: учителя классный руководитель)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G3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Аффилятивная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 поддержка (Интернет, семья, друзья)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058" y="1000108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51536" y="1000108"/>
            <a:ext cx="5940425" cy="445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379900" y="1643050"/>
            <a:ext cx="296863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У меня конфликт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 школе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2" name="Picture 6" descr="http://predm.kpmo.ru/images/site/preview/pre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9836" y="260648"/>
            <a:ext cx="6172200" cy="4219575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405780" y="4869160"/>
            <a:ext cx="10369152" cy="1367408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ПСИХОЭМОЦИОНАЛЬНЫЙ КОД</a:t>
            </a:r>
            <a:br>
              <a:rPr lang="ru-RU" sz="4800" dirty="0" smtClean="0"/>
            </a:br>
            <a:r>
              <a:rPr lang="ru-RU" sz="4800" dirty="0" smtClean="0"/>
              <a:t>ПЕРЕРАБОТКИ ИНФОРМАЦИИ</a:t>
            </a:r>
            <a:endParaRPr lang="ru-RU" sz="4800" dirty="0"/>
          </a:p>
        </p:txBody>
      </p:sp>
      <p:pic>
        <p:nvPicPr>
          <p:cNvPr id="7" name="Picture 6" descr="http://predm.kpmo.ru/images/site/preview/pre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2084" y="260648"/>
            <a:ext cx="6172200" cy="42195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7828" y="5157192"/>
            <a:ext cx="10009112" cy="1367408"/>
          </a:xfrm>
        </p:spPr>
        <p:txBody>
          <a:bodyPr>
            <a:normAutofit/>
          </a:bodyPr>
          <a:lstStyle/>
          <a:p>
            <a:r>
              <a:rPr lang="ru-RU" dirty="0" smtClean="0"/>
              <a:t>СТАРШАЯ </a:t>
            </a:r>
            <a:r>
              <a:rPr lang="ru-RU" dirty="0" smtClean="0"/>
              <a:t>ШКОЛА</a:t>
            </a:r>
            <a:endParaRPr lang="ru-RU" sz="4800" dirty="0"/>
          </a:p>
        </p:txBody>
      </p:sp>
      <p:pic>
        <p:nvPicPr>
          <p:cNvPr id="3" name="Picture 2" descr="http://predm.kpmo.ru/images/site/preview/pre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860" y="620688"/>
            <a:ext cx="5976664" cy="427751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19812162">
            <a:off x="5682039" y="2145556"/>
            <a:ext cx="669714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0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ТЕСТ  АТРИБУЦИЙ</a:t>
            </a:r>
            <a:endParaRPr lang="ru-RU" sz="6000" i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4320480" cy="7038861"/>
        </p:xfrm>
        <a:graphic>
          <a:graphicData uri="http://schemas.openxmlformats.org/drawingml/2006/table">
            <a:tbl>
              <a:tblPr/>
              <a:tblGrid>
                <a:gridCol w="2723962"/>
                <a:gridCol w="519248"/>
                <a:gridCol w="539015"/>
                <a:gridCol w="538255"/>
              </a:tblGrid>
              <a:tr h="20807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Proximity of Objects States to Ideal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37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Name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a1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a2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a3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Стресс</a:t>
                      </a: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0,42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Конфликт</a:t>
                      </a: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0,51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Ссора</a:t>
                      </a: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05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Депрессия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0,22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Одиночество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5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Обман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-0,35</a:t>
                      </a:r>
                      <a:endParaRPr lang="ru-RU" sz="105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Насилие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0,18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</a:t>
                      </a: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5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Унижение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0,26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0,31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0,31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Страх 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-0,21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Боль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0,23</a:t>
                      </a:r>
                      <a:endParaRPr lang="ru-RU" sz="105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5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Растерянность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05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Вина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0,28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Презрение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Наказание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Пренебрежение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0,19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Равнодушие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-0,40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Вредные привычки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Зависимость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0,23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Насмешки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Утрата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0,39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Публичная оценка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Манипуляция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0,32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0,47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Учеба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Совесть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0,60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Забота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581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Плохое </a:t>
                      </a:r>
                      <a:r>
                        <a:rPr lang="ru-RU" sz="1400" baseline="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настроение, </a:t>
                      </a:r>
                      <a:r>
                        <a:rPr lang="ru-RU" sz="1400" baseline="0" dirty="0" err="1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самочувств</a:t>
                      </a:r>
                      <a:endParaRPr lang="ru-RU" sz="1400" baseline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0,28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7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Нехватка времени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05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05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0,25</a:t>
                      </a:r>
                      <a:endParaRPr lang="ru-RU" sz="105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982" marR="619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82244" y="165702"/>
            <a:ext cx="439248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Кластеры для интервенций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 – интеракция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2-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виктимность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3-  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витальность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4-   суверенность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5-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мораль-нрав.императив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86300" y="2060848"/>
          <a:ext cx="5461000" cy="4173474"/>
        </p:xfrm>
        <a:graphic>
          <a:graphicData uri="http://schemas.openxmlformats.org/drawingml/2006/table">
            <a:tbl>
              <a:tblPr/>
              <a:tblGrid>
                <a:gridCol w="3889375"/>
                <a:gridCol w="523875"/>
                <a:gridCol w="523875"/>
                <a:gridCol w="523875"/>
              </a:tblGrid>
              <a:tr h="24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Name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Дом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Школа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,42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Родители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Друзья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0,51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-0,74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Учителя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Враги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Одноклассники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Младшие братья/сестры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Старшие братья/сестры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-0,70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Любимый человек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Лучший друг/подруга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ВУЗ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Интернет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Каникулы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Экзамен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33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Significance explained by category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4,87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5,76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1,35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038628" y="260648"/>
            <a:ext cx="362666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Сферы 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атрибуций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1- школа (настоящее)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2-дом и семья (прошлое)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3- враги (опасность будущего)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5425330" cy="6870860"/>
        </p:xfrm>
        <a:graphic>
          <a:graphicData uri="http://schemas.openxmlformats.org/drawingml/2006/table">
            <a:tbl>
              <a:tblPr/>
              <a:tblGrid>
                <a:gridCol w="3863971"/>
                <a:gridCol w="520453"/>
                <a:gridCol w="520453"/>
                <a:gridCol w="520453"/>
              </a:tblGrid>
              <a:tr h="246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Объекты</a:t>
                      </a:r>
                      <a:r>
                        <a:rPr lang="ru-RU" sz="1400" baseline="0" dirty="0" smtClean="0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</a:rPr>
                        <a:t> атрибуций по сферам атрибуций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Стресс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Конфликт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-0,24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Ссора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-0,49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4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Депрессия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Одиночество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Обман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Насилие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Унижение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Страх 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-0,31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0,61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Боль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Растерянность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Вина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Презрение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Наказание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Пренебрежение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Равнодушие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Вредные привычки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Зависимость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Насмешки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-0,31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Утрата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Публичная оценка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Манипуляция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0,41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Учеба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0,59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Совесть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-0,56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Забота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0,25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-0,69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Плохое настроение или самочувствие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9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0,56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15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Нехватка времени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0,40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-0,21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132" marR="681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14492" y="4005064"/>
          <a:ext cx="4608512" cy="2243328"/>
        </p:xfrm>
        <a:graphic>
          <a:graphicData uri="http://schemas.openxmlformats.org/drawingml/2006/table">
            <a:tbl>
              <a:tblPr/>
              <a:tblGrid>
                <a:gridCol w="970824"/>
                <a:gridCol w="1300386"/>
                <a:gridCol w="1214647"/>
                <a:gridCol w="1122655"/>
              </a:tblGrid>
              <a:tr h="1905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Categorial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Definition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of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Ideal</a:t>
                      </a:r>
                      <a:r>
                        <a:rPr lang="ru-RU" sz="1600" dirty="0" smtClean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 ПСИХОЛОГ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Category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Coordinates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Confidence</a:t>
                      </a:r>
                      <a:b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Probability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Intensities</a:t>
                      </a:r>
                      <a:b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of Properties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6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gH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86500" y="1556792"/>
          <a:ext cx="4608512" cy="2243328"/>
        </p:xfrm>
        <a:graphic>
          <a:graphicData uri="http://schemas.openxmlformats.org/drawingml/2006/table">
            <a:tbl>
              <a:tblPr/>
              <a:tblGrid>
                <a:gridCol w="970824"/>
                <a:gridCol w="1300386"/>
                <a:gridCol w="1214647"/>
                <a:gridCol w="1122655"/>
              </a:tblGrid>
              <a:tr h="1905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Categorial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Definition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of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 smtClean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Ideal</a:t>
                      </a:r>
                      <a:r>
                        <a:rPr lang="ru-RU" sz="1600" dirty="0" smtClean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  НАСТОЯЩЕЕ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Category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Coordinates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Confidence</a:t>
                      </a:r>
                      <a:b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Probability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Intensities</a:t>
                      </a:r>
                      <a:b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of Properties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1,00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0,99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gH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806380" y="260648"/>
            <a:ext cx="590465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МАНИФЕСТАЦИЯ ПО СРЕДНИМ/БЕЗ СОСТОЯНИЙ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(экзальтация/ступор/депрессия) -пример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33772" y="260648"/>
          <a:ext cx="7344814" cy="6138836"/>
        </p:xfrm>
        <a:graphic>
          <a:graphicData uri="http://schemas.openxmlformats.org/drawingml/2006/table">
            <a:tbl>
              <a:tblPr/>
              <a:tblGrid>
                <a:gridCol w="1101074"/>
                <a:gridCol w="445202"/>
                <a:gridCol w="483382"/>
                <a:gridCol w="483382"/>
                <a:gridCol w="482700"/>
                <a:gridCol w="483382"/>
                <a:gridCol w="483382"/>
                <a:gridCol w="483382"/>
                <a:gridCol w="482700"/>
                <a:gridCol w="483382"/>
                <a:gridCol w="483382"/>
                <a:gridCol w="483382"/>
                <a:gridCol w="483382"/>
                <a:gridCol w="482700"/>
              </a:tblGrid>
              <a:tr h="2107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Состояние 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u2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u12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uH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Стресс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0,69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Конфликт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0,67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Ссора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0,41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Депрессия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0,36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Одиночество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0,39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Обман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0,36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Насилие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Унижение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0,33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Страх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0,32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Боль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Растерянность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Вина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0,31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Презрение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0,26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Наказание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0,31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2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Пренебрежение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0,35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Равнодушие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0,35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2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Вредные привычки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0,37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Зависимость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0,48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Насмешки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0,45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Утрата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2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Публичная оценка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,43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0,61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Манипуляция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0,54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Учеба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0,39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Совесть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0,48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Забота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0,39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настроение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0,38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2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Нет</a:t>
                      </a:r>
                      <a:r>
                        <a:rPr lang="ru-RU" sz="1100" baseline="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времени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0,50</a:t>
                      </a:r>
                      <a:endParaRPr lang="ru-RU" sz="10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355" marR="5835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629916" y="1268760"/>
          <a:ext cx="5158309" cy="2824861"/>
        </p:xfrm>
        <a:graphic>
          <a:graphicData uri="http://schemas.openxmlformats.org/drawingml/2006/table">
            <a:tbl>
              <a:tblPr/>
              <a:tblGrid>
                <a:gridCol w="1849493"/>
                <a:gridCol w="420339"/>
                <a:gridCol w="2888477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Дом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Забота Совесть Учеба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- Школа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Учеба  Публичная оценка Равнодушие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Родители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Совесть Забота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Друзья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Забота Совесть Учеба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- - Учителя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Публичная оценка Учеба Совесть Забота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- - Одноклассники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Публичная оценка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Учеба Совесть Забота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Любимый человек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Совесть Забота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Лучший друг/подруга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Совесть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ВУЗ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Учеба Совесть Забота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Контакты в сети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Забота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Каникулы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Забота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- Экзамен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Учеба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Нехватка времени Совесть Растерянность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038628" y="1484784"/>
            <a:ext cx="40005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СОСТОЯНИЕ №1:</a:t>
            </a:r>
          </a:p>
          <a:p>
            <a:pPr algn="r"/>
            <a:r>
              <a:rPr lang="ru-RU" sz="3200" b="1" dirty="0" smtClean="0"/>
              <a:t> СОЦ.ИМПЕРАТИВ</a:t>
            </a:r>
          </a:p>
          <a:p>
            <a:pPr algn="r"/>
            <a:r>
              <a:rPr lang="ru-RU" sz="3200" b="1" dirty="0" smtClean="0"/>
              <a:t>долженствования</a:t>
            </a:r>
          </a:p>
          <a:p>
            <a:pPr algn="r"/>
            <a:endParaRPr lang="ru-RU" sz="32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182644" y="3182780"/>
            <a:ext cx="3626667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Сферы  интервенций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Внешняя и внутренняя оценка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Локус-кнтроля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интернальность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Идеальный/реальный образ Я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Тайминг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Субъективная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витальность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Суверенность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Самоэффективность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61764" y="404664"/>
          <a:ext cx="6984775" cy="6099186"/>
        </p:xfrm>
        <a:graphic>
          <a:graphicData uri="http://schemas.openxmlformats.org/drawingml/2006/table">
            <a:tbl>
              <a:tblPr/>
              <a:tblGrid>
                <a:gridCol w="1014790"/>
                <a:gridCol w="445502"/>
                <a:gridCol w="445502"/>
                <a:gridCol w="267051"/>
                <a:gridCol w="444875"/>
                <a:gridCol w="445502"/>
                <a:gridCol w="445502"/>
                <a:gridCol w="445502"/>
                <a:gridCol w="444875"/>
                <a:gridCol w="445502"/>
                <a:gridCol w="445502"/>
                <a:gridCol w="445502"/>
                <a:gridCol w="444875"/>
                <a:gridCol w="445502"/>
                <a:gridCol w="358791"/>
              </a:tblGrid>
              <a:tr h="1049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05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 состояние 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FFFFFF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u10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u11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uH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Стресс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0,88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Конфликт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-0,45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Ссора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0,81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Депрессия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Одиночество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Обман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Насилие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-0,69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Унижение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Страх 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Боль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-0,87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Растерянность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Вина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-0,62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Презрение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Наказание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Пренебрежение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highlight>
                          <a:srgbClr val="FFFF00"/>
                        </a:highlight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Равнодушие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Вредные привычки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Зависимость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0,80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Насмешки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0,88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Утрата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Публичная оценка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Манипуляция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0,85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Учеба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-0,38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Совесть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-0,74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Забота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-0,63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-0,34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7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Плохое </a:t>
                      </a:r>
                      <a:r>
                        <a:rPr lang="ru-RU" sz="105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настроение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0,85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Нехватка времени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0,37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37795" marR="377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0,23</a:t>
                      </a:r>
                      <a:endParaRPr lang="ru-RU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795" marR="377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205980" y="3429000"/>
          <a:ext cx="6336705" cy="3026918"/>
        </p:xfrm>
        <a:graphic>
          <a:graphicData uri="http://schemas.openxmlformats.org/drawingml/2006/table">
            <a:tbl>
              <a:tblPr/>
              <a:tblGrid>
                <a:gridCol w="1491933"/>
                <a:gridCol w="296434"/>
                <a:gridCol w="4548338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Дом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Манипуляция 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Зависимость Вина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 У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чеба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Школа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Плохое настроение или самочувствие Равнодушие 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Стресс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Нет времени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Родители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Пренебрежение Презрение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Депрессия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Насилие Унижение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Забота Совесть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Друзья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Вина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Насилие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Вредные привычки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Насмешки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Учителя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Конфликт Растерянность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Одноклассники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Обман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Вредные привычки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Любимый человек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Страх Боль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Утрата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Лучшдруг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/подруга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 Насмешки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ВУЗ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Растерянность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Контакты в сети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Одиночество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Ссора П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ренебрежение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Боль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Каникулы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Учеба Вредные привычки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Экзамен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Страх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Обман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Вредные привычки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 Нехватка времени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Стресс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822604" y="620688"/>
            <a:ext cx="4000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СОСТОЯНИЕ №2:</a:t>
            </a:r>
          </a:p>
          <a:p>
            <a:pPr algn="r"/>
            <a:r>
              <a:rPr lang="ru-RU" sz="3200" b="1" dirty="0" smtClean="0"/>
              <a:t>ДЕВИАНТ</a:t>
            </a:r>
            <a:endParaRPr lang="ru-RU" sz="32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822604" y="2142148"/>
            <a:ext cx="405871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Сферы  интервенций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эмоциональная регуляция поведения 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61764" y="404664"/>
          <a:ext cx="7560836" cy="6332004"/>
        </p:xfrm>
        <a:graphic>
          <a:graphicData uri="http://schemas.openxmlformats.org/drawingml/2006/table">
            <a:tbl>
              <a:tblPr/>
              <a:tblGrid>
                <a:gridCol w="1118714"/>
                <a:gridCol w="550698"/>
                <a:gridCol w="491125"/>
                <a:gridCol w="491125"/>
                <a:gridCol w="490433"/>
                <a:gridCol w="491125"/>
                <a:gridCol w="491125"/>
                <a:gridCol w="491125"/>
                <a:gridCol w="490433"/>
                <a:gridCol w="491125"/>
                <a:gridCol w="491125"/>
                <a:gridCol w="490433"/>
                <a:gridCol w="491125"/>
                <a:gridCol w="491125"/>
              </a:tblGrid>
              <a:tr h="1812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3 состояние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Calibri"/>
                        </a:rPr>
                        <a:t>u3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Calibri"/>
                        </a:rPr>
                        <a:t>u6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FFFF00"/>
                          </a:solidFill>
                          <a:latin typeface="Calibri"/>
                          <a:ea typeface="Times New Roman"/>
                          <a:cs typeface="Calibri"/>
                        </a:rPr>
                        <a:t>u7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u12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uH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Стресс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Конфликт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Ссора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Депрессия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Одиночество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</a:t>
                      </a: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,71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Обман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Насилие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Унижение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Страх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Боль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Растерянность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Вина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Презрение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0,85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Наказание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0,82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Пренебрежение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Равнодушие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Вредные привычки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Зависимость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0,82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Насмешки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Утрата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Публичная оценка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-0,76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Манипуляция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Учеба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0,40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Совесть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-0,69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2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Забота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-0,65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Плохое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настроение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-0,16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9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Нехватка времени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-0,34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-0,37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883" marR="5888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73932" y="3284984"/>
          <a:ext cx="4958710" cy="3237230"/>
        </p:xfrm>
        <a:graphic>
          <a:graphicData uri="http://schemas.openxmlformats.org/drawingml/2006/table">
            <a:tbl>
              <a:tblPr/>
              <a:tblGrid>
                <a:gridCol w="1464607"/>
                <a:gridCol w="291004"/>
                <a:gridCol w="3203099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Дом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Унижение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Нехватка времени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Школа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Ссора  Конфликт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Родители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Наказание Страх Вина Обман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Друзья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Насилие Презрение Манипуляция Публичная оценка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Учителя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Совесть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Одноклассники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Насмешки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Одиночество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Равнодушие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Пренебрежение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Манипуляция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Ссора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Любимый человек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Конфликт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Растерянность Зависимость Утрата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Лучший друг/подруга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Утрата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ВУЗ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нет стресса, нет заботы – нет эмоц.напряжения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Контакты в сети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Плохое настроение </a:t>
                      </a:r>
                      <a:r>
                        <a:rPr lang="ru-RU" sz="12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Calibri"/>
                        </a:rPr>
                        <a:t>Боль Пренебрежение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Каникулы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Вредные привычки Учеба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- - Экзамен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255" marR="8255" marT="825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12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Страх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  Обман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966620" y="476672"/>
            <a:ext cx="4000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СОСТОЯНИЕ №3:</a:t>
            </a:r>
          </a:p>
          <a:p>
            <a:pPr algn="r"/>
            <a:r>
              <a:rPr lang="ru-RU" sz="3200" b="1" dirty="0" smtClean="0"/>
              <a:t> ЖЕРТВА</a:t>
            </a:r>
            <a:endParaRPr lang="ru-RU" sz="320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326660" y="1772816"/>
            <a:ext cx="3626667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Сферы  интервенций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: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регуляция эмоций через изменение эмоционального состояния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94612" y="4293096"/>
            <a:ext cx="429421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«Восходящие» ("</a:t>
            </a:r>
            <a:r>
              <a:rPr lang="ru-RU" sz="1400" dirty="0" err="1" smtClean="0"/>
              <a:t>bottom-up</a:t>
            </a:r>
            <a:r>
              <a:rPr lang="ru-RU" sz="1400" dirty="0" smtClean="0"/>
              <a:t>") процессы переработки информации действуют в ответ на неприятные и угрожающие стимулы внешней среды посредством активации </a:t>
            </a:r>
            <a:r>
              <a:rPr lang="ru-RU" sz="1400" dirty="0" err="1" smtClean="0"/>
              <a:t>амигдалы</a:t>
            </a:r>
            <a:r>
              <a:rPr lang="ru-RU" sz="1400" dirty="0" smtClean="0"/>
              <a:t>. В известных экспериментах </a:t>
            </a:r>
            <a:r>
              <a:rPr lang="ru-RU" sz="1400" dirty="0" err="1" smtClean="0"/>
              <a:t>Леду</a:t>
            </a:r>
            <a:r>
              <a:rPr lang="ru-RU" sz="1400" dirty="0" smtClean="0"/>
              <a:t> [</a:t>
            </a:r>
            <a:r>
              <a:rPr lang="ru-RU" sz="1400" dirty="0" err="1" smtClean="0"/>
              <a:t>LeDoux</a:t>
            </a:r>
            <a:r>
              <a:rPr lang="ru-RU" sz="1400" dirty="0" smtClean="0"/>
              <a:t>, 1989] было показано, что </a:t>
            </a:r>
            <a:r>
              <a:rPr lang="ru-RU" sz="1400" dirty="0" err="1" smtClean="0"/>
              <a:t>а</a:t>
            </a:r>
            <a:r>
              <a:rPr lang="ru-RU" sz="1400" dirty="0" err="1" smtClean="0">
                <a:solidFill>
                  <a:srgbClr val="FFFF00"/>
                </a:solidFill>
              </a:rPr>
              <a:t>мигдала</a:t>
            </a:r>
            <a:r>
              <a:rPr lang="ru-RU" sz="1400" dirty="0" smtClean="0"/>
              <a:t> является основным центром оценки валентности эмоциональных стимулов.. пациенты с тревожными расстройствами перерабатывают информацию, связанную с угрожающими стимулами, не допуская ее до </a:t>
            </a:r>
            <a:r>
              <a:rPr lang="ru-RU" sz="1400" dirty="0" err="1" smtClean="0"/>
              <a:t>осознавания</a:t>
            </a:r>
            <a:r>
              <a:rPr lang="ru-RU" sz="1400" dirty="0" smtClean="0"/>
              <a:t> </a:t>
            </a:r>
            <a:endParaRPr lang="ru-RU" sz="14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790156" y="2996952"/>
          <a:ext cx="8125885" cy="3672408"/>
        </p:xfrm>
        <a:graphic>
          <a:graphicData uri="http://schemas.openxmlformats.org/drawingml/2006/table">
            <a:tbl>
              <a:tblPr/>
              <a:tblGrid>
                <a:gridCol w="1625177"/>
                <a:gridCol w="1625177"/>
                <a:gridCol w="1625177"/>
                <a:gridCol w="1625177"/>
                <a:gridCol w="1625177"/>
              </a:tblGrid>
              <a:tr h="152128">
                <a:tc gridSpan="3"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Стратегии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Когнитивные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Поведенческие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26603">
                <a:tc rowSpan="3"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Уход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1.Уклонение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Избегать мыслей о проблеме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Избегать проблемной ситуации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010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2.Отвлечение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 Поиск удовольствия или разрядки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Подумать о приятном</a:t>
                      </a:r>
                      <a:b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Подумать о чем-то расслабляющем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Сделать что-нибудь приятное</a:t>
                      </a:r>
                      <a:b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Сделать что-нибудь расслабляющее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266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 Перераспределение ресурсов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Подумать о чем-то, что займет внимание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Заняться трудным делом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63840">
                <a:tc rowSpan="3"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Вовлечение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ts val="101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возбуждение–успокоение, </a:t>
                      </a:r>
                      <a:endParaRPr lang="ru-RU" sz="180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Переоценка</a:t>
                      </a:r>
                      <a:b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(обычно нацелено на аффект)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Дать выход чувствам</a:t>
                      </a:r>
                      <a:b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(обычно нацелено на аффект)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010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Подумать о том, как решить проблему</a:t>
                      </a:r>
                      <a:b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(обычно нацелено на ситуацию)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Искать помощь или утешение у других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010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Сделать что-либо для решения проблемы</a:t>
                      </a:r>
                      <a:br>
                        <a:rPr lang="ru-RU" sz="14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(обычно нацелено на ситуацию)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9633" name="Rectangle 1"/>
          <p:cNvSpPr>
            <a:spLocks noChangeArrowheads="1"/>
          </p:cNvSpPr>
          <p:nvPr/>
        </p:nvSpPr>
        <p:spPr bwMode="auto">
          <a:xfrm>
            <a:off x="3790156" y="1988840"/>
            <a:ext cx="68865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Таблица 1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</a:b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Стратегии регуляции эмоций по Паркинсону 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Тотерделу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[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Parkinson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Totterdell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, 1999]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3862164" y="188640"/>
            <a:ext cx="782260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ВАЖНО: учет особенностей мотивации индивида и ситуативного контекста. Изучение стратегий регуляции эмоций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вне контекста дает мало информации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об эффективности процессов регуляции того или иного человека. Эффективная регуляция характеризуется гибкостью и использованием различных стратегий в зависимости от ситуации. Исследователи указывают на то, что адаптивная регуляция эмоций характеризуется, прежде всего,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изменением интенсивности и продолжительности переживаемой эмоции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, а не на изменением эмоции как таковой,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 то есть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эмоции модулируются, а не устраняются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[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Gratz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Roemer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, 2004]. Таким образом, при оптимальном функционировании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эмоциональное возбуждение снижается ровно настолько, чтобы человек мог контролировать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свое поведение, вызываемое эмоцией, в соответствии с имеющейся мотивацией, целями, желаемыми результатами.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386308" y="332656"/>
            <a:ext cx="4000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СОСТОЯНИЕ №2:</a:t>
            </a:r>
          </a:p>
          <a:p>
            <a:pPr algn="r"/>
            <a:r>
              <a:rPr lang="ru-RU" sz="3200" b="1" dirty="0" smtClean="0"/>
              <a:t> ДЕВИАНТ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" y="1772816"/>
            <a:ext cx="36461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реактивное поведение человека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3772" y="2708920"/>
            <a:ext cx="2819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импульсивное поведение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2132856"/>
            <a:ext cx="35870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удовольствием–неудовольствием</a:t>
            </a:r>
            <a:endParaRPr lang="ru-RU" dirty="0"/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0" y="0"/>
            <a:ext cx="1218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возбуждение</a:t>
            </a: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успокоение, напряжение</a:t>
            </a: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разрешение</a:t>
            </a:r>
            <a: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0"/>
            <a:ext cx="1218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возбуждение</a:t>
            </a: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успокоение, напряжение</a:t>
            </a: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разрешение</a:t>
            </a:r>
            <a: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0"/>
            <a:ext cx="1218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возбуждение</a:t>
            </a: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успокоение, напряжение</a:t>
            </a: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разрешение</a:t>
            </a:r>
            <a: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333333"/>
                </a:solidFill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5780" y="3068960"/>
            <a:ext cx="2888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напряжение–разрешение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89756" y="3573016"/>
            <a:ext cx="3574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деятельно организованное поведение</a:t>
            </a:r>
            <a:r>
              <a:rPr lang="ru-RU" dirty="0" smtClean="0">
                <a:solidFill>
                  <a:srgbClr val="FFFF00"/>
                </a:solidFill>
              </a:rPr>
              <a:t>.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5780" y="4365104"/>
            <a:ext cx="25508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обеспечения процесса </a:t>
            </a:r>
          </a:p>
          <a:p>
            <a:r>
              <a:rPr lang="ru-RU" b="1" dirty="0" smtClean="0"/>
              <a:t>принятия решения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91372" cy="4391372"/>
          </a:xfrm>
          <a:prstGeom prst="rect">
            <a:avLst/>
          </a:prstGeom>
          <a:noFill/>
          <a:ln>
            <a:solidFill>
              <a:schemeClr val="bg2">
                <a:lumMod val="25000"/>
                <a:lumOff val="75000"/>
              </a:schemeClr>
            </a:solidFill>
          </a:ln>
        </p:spPr>
      </p:pic>
      <p:pic>
        <p:nvPicPr>
          <p:cNvPr id="9" name="Содержимое 8" descr="DSCN1404_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0356" y="1052736"/>
            <a:ext cx="636270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068960"/>
            <a:ext cx="5374332" cy="3456384"/>
          </a:xfrm>
        </p:spPr>
        <p:txBody>
          <a:bodyPr/>
          <a:lstStyle/>
          <a:p>
            <a:r>
              <a:rPr lang="ru-RU" dirty="0" smtClean="0"/>
              <a:t>ТЕСТОВЫЕ ЭКСПЕРТНЫЕ </a:t>
            </a:r>
            <a:br>
              <a:rPr lang="ru-RU" dirty="0" smtClean="0"/>
            </a:br>
            <a:r>
              <a:rPr lang="ru-RU" dirty="0" smtClean="0"/>
              <a:t>СИСТЕМЫ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МОДЕЛИРОВАНИЕ</a:t>
            </a:r>
            <a:br>
              <a:rPr lang="ru-RU" dirty="0" smtClean="0"/>
            </a:br>
            <a:r>
              <a:rPr lang="ru-RU" dirty="0" smtClean="0"/>
              <a:t>МЕНТАЛЬНОГО</a:t>
            </a:r>
            <a:br>
              <a:rPr lang="ru-RU" dirty="0" smtClean="0"/>
            </a:br>
            <a:r>
              <a:rPr lang="ru-RU" dirty="0" smtClean="0"/>
              <a:t>ОТКЛИКА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905066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88640"/>
          <a:ext cx="9649071" cy="6048670"/>
        </p:xfrm>
        <a:graphic>
          <a:graphicData uri="http://schemas.openxmlformats.org/drawingml/2006/table">
            <a:tbl>
              <a:tblPr/>
              <a:tblGrid>
                <a:gridCol w="3216357"/>
                <a:gridCol w="3216357"/>
                <a:gridCol w="3216357"/>
              </a:tblGrid>
              <a:tr h="310188"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Стратегии регуляции эмоций по Гроссу</a:t>
                      </a:r>
                      <a:b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[</a:t>
                      </a:r>
                      <a:r>
                        <a:rPr lang="ru-RU" sz="1200" dirty="0" err="1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Gross</a:t>
                      </a:r>
                      <a: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200" dirty="0" err="1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John</a:t>
                      </a:r>
                      <a: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, 2003]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Виды дисфункциональной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регуляции эмоций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Эмоциональное расстройство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75471">
                <a:tc rowSpan="2"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200" b="1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. Выбор ситуации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Избегание </a:t>
                      </a:r>
                      <a:r>
                        <a:rPr lang="ru-RU" sz="1200" dirty="0" err="1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эмоциогенных</a:t>
                      </a:r>
                      <a: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 ситуаций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фобии;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генерализованное тревожное расстройство;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посттравматическое стрессовое расстройство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20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Включенность в рискованные,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опасные для жизни ситуации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изменения личности после психической травмы;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антисоциальное расстройство личности;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мании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10188">
                <a:tc rowSpan="6"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2. </a:t>
                      </a:r>
                      <a:r>
                        <a:rPr lang="ru-RU" sz="1200" b="1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Изменение ситуации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Использование «сигналов безопасности» *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паническое расстройство;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психосоматические расстройства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10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Растрачивание ресурсов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(избыточная подготовка)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социальная фобия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65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Манипуляция в межличностных отношениях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истерическое расстройство личности;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нарциссическое расстройство личности;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пограничное расстройство личности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10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Избыточный самоконтроль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обсессивно-компульсивное расстройство;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социальная фобия  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0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Противоправные действия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антисоциальное расстройство личности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0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Ритуалы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обсессивно-компульсивное расстройство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20377">
                <a:tc rowSpan="2"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200" b="1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. Распределение внимания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Концентрация (беспокойство, руминации)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генерализованное тревожное расстройство;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депрессия;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обсессивно-компульсивное расстройство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0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Отвлечение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шизоидное расстройство личности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775471"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4. Ко</a:t>
                      </a:r>
                      <a:r>
                        <a:rPr lang="ru-RU" sz="1200" b="1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гнитивная переоценка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Отрицательная оценка эмоций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(непринятие, «фобия эмоций»)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пограничное расстройство личности;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паническое расстройство;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генерализованное тревожное расстройство;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депрессия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65282">
                <a:tc rowSpan="4"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5. Изм</a:t>
                      </a:r>
                      <a:r>
                        <a:rPr lang="ru-RU" sz="1200" b="1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енение эмоциональной реакции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Подавление эмоций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психосоматические расстройства;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обсессивно-компульсивное расстройство;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депрессия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0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Использование психоактивных веществ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зависимости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101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Неспособность контролировать связанное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с эмоциями импульсивное поведение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пограничное расстройство личности;</a:t>
                      </a:r>
                      <a:b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</a:b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  – антисоциальное расстройство личности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550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Самоповреждение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015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333333"/>
                          </a:solidFill>
                          <a:latin typeface="Helvetica"/>
                          <a:ea typeface="Times New Roman"/>
                          <a:cs typeface="Times New Roman"/>
                        </a:rPr>
                        <a:t>– пограничное расстройство личности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412433" y="3140968"/>
            <a:ext cx="2776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СОСТОЯНИЕ №3:</a:t>
            </a:r>
          </a:p>
          <a:p>
            <a:pPr algn="r"/>
            <a:r>
              <a:rPr lang="ru-RU" sz="3200" b="1" dirty="0" smtClean="0"/>
              <a:t> ЖЕРТВА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386308" y="332656"/>
            <a:ext cx="4000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СОСТОЯНИЕ №3:</a:t>
            </a:r>
          </a:p>
          <a:p>
            <a:pPr algn="r"/>
            <a:r>
              <a:rPr lang="ru-RU" sz="3200" b="1" dirty="0" smtClean="0"/>
              <a:t> ЖЕРТВА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96000" y="0"/>
            <a:ext cx="6092825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</a:rPr>
              <a:t>Первая стратегия</a:t>
            </a:r>
            <a:r>
              <a:rPr lang="ru-RU" dirty="0" smtClean="0"/>
              <a:t> в модели Гросса названа «</a:t>
            </a:r>
            <a:r>
              <a:rPr lang="ru-RU" dirty="0" smtClean="0">
                <a:solidFill>
                  <a:srgbClr val="FFFF00"/>
                </a:solidFill>
              </a:rPr>
              <a:t>Выбор ситуации</a:t>
            </a:r>
            <a:r>
              <a:rPr lang="ru-RU" dirty="0" smtClean="0"/>
              <a:t>» [</a:t>
            </a:r>
            <a:r>
              <a:rPr lang="ru-RU" dirty="0" err="1" smtClean="0"/>
              <a:t>Gross</a:t>
            </a:r>
            <a:r>
              <a:rPr lang="ru-RU" dirty="0" smtClean="0"/>
              <a:t>, </a:t>
            </a:r>
            <a:r>
              <a:rPr lang="ru-RU" dirty="0" err="1" smtClean="0"/>
              <a:t>Thompson</a:t>
            </a:r>
            <a:r>
              <a:rPr lang="ru-RU" dirty="0" smtClean="0"/>
              <a:t>, 2007]. На этом этапе человек предсказывает траекторию своих эмоций, стараясь избегать одних ситуаций и, наоборот, включаться в другие. </a:t>
            </a:r>
            <a:r>
              <a:rPr lang="ru-RU" dirty="0" err="1" smtClean="0"/>
              <a:t>Дисфункциональная</a:t>
            </a:r>
            <a:r>
              <a:rPr lang="ru-RU" dirty="0" smtClean="0"/>
              <a:t> регуляция может быть связана с </a:t>
            </a:r>
            <a:r>
              <a:rPr lang="ru-RU" dirty="0" smtClean="0">
                <a:solidFill>
                  <a:srgbClr val="FFFF00"/>
                </a:solidFill>
              </a:rPr>
              <a:t>хроническим избеганием одних и тех же ситуаций</a:t>
            </a:r>
            <a:r>
              <a:rPr lang="ru-RU" dirty="0" smtClean="0"/>
              <a:t>, которое в конечном итоге ведет к </a:t>
            </a:r>
            <a:r>
              <a:rPr lang="ru-RU" dirty="0" smtClean="0">
                <a:solidFill>
                  <a:srgbClr val="FFFF00"/>
                </a:solidFill>
              </a:rPr>
              <a:t>снижению социальной, образовательной, профессиональной активности</a:t>
            </a:r>
            <a:r>
              <a:rPr lang="ru-RU" dirty="0" smtClean="0"/>
              <a:t>. Таким образом, краткосрочная задача – избегание негативных эмоций – наносит урон долгосрочным личностным целям, которые </a:t>
            </a:r>
            <a:r>
              <a:rPr lang="ru-RU" dirty="0" smtClean="0">
                <a:solidFill>
                  <a:srgbClr val="FFFF00"/>
                </a:solidFill>
              </a:rPr>
              <a:t>не достигаются в связи с избеганием определенного опыта (публичных выступлений, межличностной близости, ответственности </a:t>
            </a:r>
            <a:r>
              <a:rPr lang="ru-RU" dirty="0" smtClean="0"/>
              <a:t>и т.д.).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340768"/>
            <a:ext cx="6092825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</a:rPr>
              <a:t>Вторая стратегия</a:t>
            </a:r>
            <a:r>
              <a:rPr lang="ru-RU" dirty="0" smtClean="0"/>
              <a:t>, описанная Гроссом, – «</a:t>
            </a:r>
            <a:r>
              <a:rPr lang="ru-RU" dirty="0" smtClean="0">
                <a:solidFill>
                  <a:srgbClr val="FFFF00"/>
                </a:solidFill>
              </a:rPr>
              <a:t>модификация ситуации»</a:t>
            </a:r>
            <a:r>
              <a:rPr lang="ru-RU" dirty="0" smtClean="0"/>
              <a:t> – связана с усилиями человека по изменению эмоционального воздействия ситуации. Патологические варианты функционирования этой стратегии включают различного рода </a:t>
            </a:r>
            <a:r>
              <a:rPr lang="ru-RU" dirty="0" smtClean="0">
                <a:solidFill>
                  <a:srgbClr val="FFFF00"/>
                </a:solidFill>
              </a:rPr>
              <a:t>подготовительные мероприятия</a:t>
            </a:r>
            <a:r>
              <a:rPr lang="ru-RU" dirty="0" smtClean="0"/>
              <a:t>, меры безопасности, манипуляции, которые </a:t>
            </a:r>
            <a:r>
              <a:rPr lang="ru-RU" dirty="0" smtClean="0">
                <a:solidFill>
                  <a:srgbClr val="FFFF00"/>
                </a:solidFill>
              </a:rPr>
              <a:t>изнуряют человека и, закрепляясь, образуют вторичные симптомы в виде дисфункций</a:t>
            </a:r>
            <a:r>
              <a:rPr lang="ru-RU" dirty="0" smtClean="0"/>
              <a:t> в отношениях, магических ритуальных действий и т.д.Примерами могут служить </a:t>
            </a:r>
            <a:r>
              <a:rPr lang="ru-RU" dirty="0" smtClean="0">
                <a:solidFill>
                  <a:srgbClr val="FFFF00"/>
                </a:solidFill>
              </a:rPr>
              <a:t>изнурительная подготовка к выступлению у человека с социальной тревогой, демонстрация партнеру печали в попытке получить от него внимание при истерии, привычка постоянно носить в сумке целую аптеку у лиц с паническими атаками </a:t>
            </a:r>
            <a:r>
              <a:rPr lang="ru-RU" dirty="0" smtClean="0"/>
              <a:t>и </a:t>
            </a:r>
            <a:r>
              <a:rPr lang="ru-RU" dirty="0" err="1" smtClean="0"/>
              <a:t>т.д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46340" y="4293096"/>
            <a:ext cx="609282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</a:rPr>
              <a:t>Третья стратегия</a:t>
            </a:r>
            <a:r>
              <a:rPr lang="ru-RU" dirty="0" smtClean="0"/>
              <a:t>, названная Гроссом «</a:t>
            </a:r>
            <a:r>
              <a:rPr lang="ru-RU" dirty="0" smtClean="0">
                <a:solidFill>
                  <a:srgbClr val="FFFF00"/>
                </a:solidFill>
              </a:rPr>
              <a:t>Распределение внимания</a:t>
            </a:r>
            <a:r>
              <a:rPr lang="ru-RU" dirty="0" smtClean="0"/>
              <a:t>», отражает способность человека направлять внимание на те аспекты ситуации, которые позволят максимально оптимизировать эмоциональное состояние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8348" y="476672"/>
            <a:ext cx="6092825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Психопатологические проявления когнитивной переоценки как стратегии регуляции эмоций проявляются также в негативной интерпретации переживания отрицательных эмоций и, следовательно, сопротивлению им («</a:t>
            </a:r>
            <a:r>
              <a:rPr lang="ru-RU" dirty="0" smtClean="0">
                <a:solidFill>
                  <a:srgbClr val="FFFF00"/>
                </a:solidFill>
              </a:rPr>
              <a:t>Я ненавижу себя, когда волнуюсь</a:t>
            </a:r>
            <a:r>
              <a:rPr lang="ru-RU" dirty="0" smtClean="0"/>
              <a:t>»). Такие оценки ведут к формированию вторичных эмоций – «</a:t>
            </a:r>
            <a:r>
              <a:rPr lang="ru-RU" dirty="0" err="1" smtClean="0">
                <a:solidFill>
                  <a:srgbClr val="FFFF00"/>
                </a:solidFill>
              </a:rPr>
              <a:t>эмоций</a:t>
            </a:r>
            <a:r>
              <a:rPr lang="ru-RU" dirty="0" smtClean="0">
                <a:solidFill>
                  <a:srgbClr val="FFFF00"/>
                </a:solidFill>
              </a:rPr>
              <a:t> в связи с эмоциями</a:t>
            </a:r>
            <a:r>
              <a:rPr lang="ru-RU" dirty="0" smtClean="0"/>
              <a:t>»). </a:t>
            </a:r>
            <a:r>
              <a:rPr lang="ru-RU" dirty="0" smtClean="0">
                <a:solidFill>
                  <a:srgbClr val="FFFF00"/>
                </a:solidFill>
              </a:rPr>
              <a:t>Страх собственных эмоций </a:t>
            </a:r>
            <a:r>
              <a:rPr lang="ru-RU" dirty="0" smtClean="0"/>
              <a:t>характерен для пациентов с </a:t>
            </a:r>
            <a:r>
              <a:rPr lang="ru-RU" dirty="0" err="1" smtClean="0"/>
              <a:t>генерализованным</a:t>
            </a:r>
            <a:r>
              <a:rPr lang="ru-RU" dirty="0" smtClean="0"/>
              <a:t> тревожным и паническим расстройством [</a:t>
            </a:r>
            <a:r>
              <a:rPr lang="ru-RU" dirty="0" err="1" smtClean="0"/>
              <a:t>Tull</a:t>
            </a:r>
            <a:r>
              <a:rPr lang="ru-RU" dirty="0" smtClean="0"/>
              <a:t>, 2006]. Психологам и психотерапевтам, работающим с клиентами с эмоциональными расстройствами, хорошо известно, что зачастую </a:t>
            </a:r>
            <a:r>
              <a:rPr lang="ru-RU" dirty="0" smtClean="0">
                <a:solidFill>
                  <a:srgbClr val="FFFF00"/>
                </a:solidFill>
              </a:rPr>
              <a:t>не сами первичные эмоции, связанные с трудными жизненными ситуациями, порождают нарушения, а когнитивная оценка (прежде всего – непринятие) этих эмоций, вызывающая вторичные эмоции (например, вины и стыда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3772" y="620688"/>
            <a:ext cx="4000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СОСТОЯНИЕ №3:</a:t>
            </a:r>
          </a:p>
          <a:p>
            <a:pPr algn="r"/>
            <a:r>
              <a:rPr lang="ru-RU" sz="3200" b="1" dirty="0" smtClean="0"/>
              <a:t> ЖЕРТВА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1765" y="2132856"/>
            <a:ext cx="46085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8 доминирующих эмоций</a:t>
            </a:r>
            <a:r>
              <a:rPr lang="ru-RU" dirty="0" smtClean="0"/>
              <a:t>, которые оказывают влияние на регуляцию деятельности субъекта. </a:t>
            </a:r>
          </a:p>
          <a:p>
            <a:r>
              <a:rPr lang="ru-RU" dirty="0" smtClean="0"/>
              <a:t>Это 4 основные (базальные) эмоции – радость, гнев, печаль, страх и </a:t>
            </a:r>
          </a:p>
          <a:p>
            <a:r>
              <a:rPr lang="ru-RU" dirty="0" smtClean="0"/>
              <a:t>4 промежуточные – принятие, отвержение, удивление, предвидение.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11741541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261764" y="5836622"/>
            <a:ext cx="1192706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effectLst/>
                <a:latin typeface="Helvetica" charset="-52"/>
                <a:ea typeface="Calibri" pitchFamily="34" charset="0"/>
                <a:cs typeface="Times New Roman" pitchFamily="18" charset="0"/>
              </a:rPr>
              <a:t>счастье, печаль, страх, гнев, отвращение, удивление, волнение, злость, недовольство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7828" y="4869160"/>
            <a:ext cx="8229600" cy="1367408"/>
          </a:xfrm>
        </p:spPr>
        <p:txBody>
          <a:bodyPr/>
          <a:lstStyle/>
          <a:p>
            <a:r>
              <a:rPr lang="ru-RU" dirty="0" smtClean="0"/>
              <a:t>НАЧАЛЬНАЯ ШКОЛА</a:t>
            </a:r>
            <a:endParaRPr lang="ru-RU" sz="4800" dirty="0"/>
          </a:p>
        </p:txBody>
      </p:sp>
      <p:pic>
        <p:nvPicPr>
          <p:cNvPr id="3" name="Picture 2" descr="http://predm.kpmo.ru/images/site/preview/pre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860" y="620688"/>
            <a:ext cx="5976664" cy="427751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19812162">
            <a:off x="5682039" y="2145556"/>
            <a:ext cx="669714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0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ТЕСТ ЭМОЦИЙ</a:t>
            </a:r>
            <a:endParaRPr lang="ru-RU" sz="6000" i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14511" cy="178595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79570" y="0"/>
            <a:ext cx="1643074" cy="1714511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65520" y="0"/>
            <a:ext cx="2000264" cy="178595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80098" y="0"/>
            <a:ext cx="1928826" cy="1762131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951800" y="0"/>
            <a:ext cx="1643074" cy="1643074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880626" y="0"/>
            <a:ext cx="1620883" cy="1643074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2000240"/>
            <a:ext cx="1643074" cy="1571636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808132" y="1928802"/>
            <a:ext cx="1785950" cy="1714512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36958" y="2000240"/>
            <a:ext cx="1714512" cy="1643074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594346" y="1928802"/>
            <a:ext cx="2143139" cy="1714512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880362" y="1928802"/>
            <a:ext cx="1857388" cy="1643074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880626" y="1857364"/>
            <a:ext cx="1951009" cy="1643074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0" y="3714752"/>
            <a:ext cx="1714512" cy="1500197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879570" y="3786190"/>
            <a:ext cx="1981202" cy="1443039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022710" y="3714752"/>
            <a:ext cx="1714512" cy="1785950"/>
          </a:xfrm>
          <a:prstGeom prst="rect">
            <a:avLst/>
          </a:prstGeom>
        </p:spPr>
      </p:pic>
      <p:pic>
        <p:nvPicPr>
          <p:cNvPr id="17" name="Рисунок 1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51536" y="3714752"/>
            <a:ext cx="1428760" cy="1428760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7594610" y="3714752"/>
            <a:ext cx="1571636" cy="1714512"/>
          </a:xfrm>
          <a:prstGeom prst="rect">
            <a:avLst/>
          </a:prstGeom>
        </p:spPr>
      </p:pic>
      <p:pic>
        <p:nvPicPr>
          <p:cNvPr id="19" name="Рисунок 1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309122" y="3714752"/>
            <a:ext cx="1928826" cy="1428760"/>
          </a:xfrm>
          <a:prstGeom prst="rect">
            <a:avLst/>
          </a:prstGeom>
        </p:spPr>
      </p:pic>
      <p:pic>
        <p:nvPicPr>
          <p:cNvPr id="20" name="Рисунок 1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808660" y="5357826"/>
            <a:ext cx="1800229" cy="1500174"/>
          </a:xfrm>
          <a:prstGeom prst="rect">
            <a:avLst/>
          </a:prstGeom>
        </p:spPr>
      </p:pic>
      <p:pic>
        <p:nvPicPr>
          <p:cNvPr id="21" name="Рисунок 2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9309122" y="5214950"/>
            <a:ext cx="2000263" cy="1500174"/>
          </a:xfrm>
          <a:prstGeom prst="rect">
            <a:avLst/>
          </a:prstGeom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450810" y="5490592"/>
            <a:ext cx="5143536" cy="13674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Эмоция как</a:t>
            </a:r>
            <a:r>
              <a:rPr kumimoji="0" lang="ru-RU" sz="4800" b="0" i="0" u="none" strike="noStrike" kern="1200" cap="none" spc="10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знак</a:t>
            </a:r>
            <a:endParaRPr kumimoji="0" lang="ru-RU" sz="4800" b="0" i="0" u="none" strike="noStrike" kern="120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496" y="214290"/>
            <a:ext cx="4362450" cy="327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94280" y="82382"/>
          <a:ext cx="6643733" cy="6561327"/>
        </p:xfrm>
        <a:graphic>
          <a:graphicData uri="http://schemas.openxmlformats.org/drawingml/2006/table">
            <a:tbl>
              <a:tblPr/>
              <a:tblGrid>
                <a:gridCol w="3842669"/>
                <a:gridCol w="1424939"/>
                <a:gridCol w="1376125"/>
              </a:tblGrid>
              <a:tr h="1568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Research</a:t>
                      </a:r>
                      <a:r>
                        <a:rPr lang="ru-RU" sz="14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Subjects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Безопасность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Помощь не нужна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каникулы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ahoma"/>
                          <a:ea typeface="Calibri"/>
                          <a:cs typeface="Times New Roman"/>
                        </a:rPr>
                        <a:t>Опасность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Помощь нужна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Психолог может помочь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думаю что делать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-1,9159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-1,6471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меня любят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0,7086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-0,8945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мне интересно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-1,4233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-1,4225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мне скучно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-1,9614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-1,4355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мне страшно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-1,9570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-0,7484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мне стыдно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-2,4498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-0,3897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нужна помощь!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-2,1422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-0,8366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отсюда лучше бежать!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0,5548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0,6776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боюсь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-2,1030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0,7799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я в безопасности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ahoma"/>
                          <a:ea typeface="Calibri"/>
                          <a:cs typeface="Times New Roman"/>
                        </a:rPr>
                        <a:t>0,9427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ahoma"/>
                          <a:ea typeface="Calibri"/>
                          <a:cs typeface="Times New Roman"/>
                        </a:rPr>
                        <a:t>-0,8988</a:t>
                      </a:r>
                      <a:endParaRPr lang="ru-RU" sz="1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в смущении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-2,1261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0,3899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доволен                  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-0,2516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-0,8461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злюсь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-2,9848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-0,2565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молодец!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-0,8851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-1,3806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не один!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-0,4994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-1,9419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плачу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-3,2153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-0,2794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плохой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-2,5185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-0,3510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растерян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-2,1278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-1,2349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спрятался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-3,1749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-1,2117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496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я счастливый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0,1710</a:t>
                      </a:r>
                      <a:endParaRPr lang="ru-RU" sz="14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ru-RU" sz="1400" dirty="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0,5294</a:t>
                      </a:r>
                      <a:endParaRPr lang="ru-RU" sz="14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950876" y="4143380"/>
            <a:ext cx="40005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ИНВЕРСИЯ:</a:t>
            </a:r>
          </a:p>
          <a:p>
            <a:pPr algn="r"/>
            <a:r>
              <a:rPr lang="ru-RU" sz="3200" b="1" dirty="0" smtClean="0"/>
              <a:t> БЕЗОПАСНОСТЬ, </a:t>
            </a:r>
          </a:p>
          <a:p>
            <a:pPr algn="r"/>
            <a:r>
              <a:rPr lang="ru-RU" sz="3200" b="1" dirty="0" smtClean="0"/>
              <a:t>ПРИНЯТИЕ, </a:t>
            </a:r>
          </a:p>
          <a:p>
            <a:pPr algn="r"/>
            <a:r>
              <a:rPr lang="ru-RU" sz="3200" b="1" dirty="0" smtClean="0"/>
              <a:t>СОВЛАДАНИЕ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5058" y="714356"/>
            <a:ext cx="1785950" cy="1357322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5058" y="2143116"/>
            <a:ext cx="1500198" cy="1500198"/>
          </a:xfrm>
          <a:prstGeom prst="rect">
            <a:avLst/>
          </a:prstGeom>
        </p:spPr>
      </p:pic>
      <p:pic>
        <p:nvPicPr>
          <p:cNvPr id="19" name="Рисунок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6496" y="3857628"/>
            <a:ext cx="1571636" cy="1357322"/>
          </a:xfrm>
          <a:prstGeom prst="rect">
            <a:avLst/>
          </a:prstGeom>
        </p:spPr>
      </p:pic>
      <p:pic>
        <p:nvPicPr>
          <p:cNvPr id="20" name="Рисунок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6496" y="5357826"/>
            <a:ext cx="1571636" cy="1214446"/>
          </a:xfrm>
          <a:prstGeom prst="rect">
            <a:avLst/>
          </a:prstGeom>
        </p:spPr>
      </p:pic>
      <p:pic>
        <p:nvPicPr>
          <p:cNvPr id="21" name="Рисунок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093884" y="714356"/>
            <a:ext cx="1857388" cy="1428760"/>
          </a:xfrm>
          <a:prstGeom prst="rect">
            <a:avLst/>
          </a:prstGeom>
        </p:spPr>
      </p:pic>
      <p:pic>
        <p:nvPicPr>
          <p:cNvPr id="22" name="Рисунок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51008" y="2214554"/>
            <a:ext cx="2000264" cy="1500198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 rot="16200000" flipH="1">
            <a:off x="2343941" y="3393281"/>
            <a:ext cx="685800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022974" y="785794"/>
            <a:ext cx="1504950" cy="1209675"/>
          </a:xfrm>
          <a:prstGeom prst="rect">
            <a:avLst/>
          </a:prstGeom>
        </p:spPr>
      </p:pic>
      <p:pic>
        <p:nvPicPr>
          <p:cNvPr id="27" name="Рисунок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094412" y="2143116"/>
            <a:ext cx="1390650" cy="1209675"/>
          </a:xfrm>
          <a:prstGeom prst="rect">
            <a:avLst/>
          </a:prstGeom>
        </p:spPr>
      </p:pic>
      <p:pic>
        <p:nvPicPr>
          <p:cNvPr id="28" name="Рисунок 2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94412" y="3500438"/>
            <a:ext cx="1214446" cy="1143008"/>
          </a:xfrm>
          <a:prstGeom prst="rect">
            <a:avLst/>
          </a:prstGeom>
        </p:spPr>
      </p:pic>
      <p:pic>
        <p:nvPicPr>
          <p:cNvPr id="29" name="Рисунок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094412" y="4786322"/>
            <a:ext cx="1304925" cy="1219200"/>
          </a:xfrm>
          <a:prstGeom prst="rect">
            <a:avLst/>
          </a:prstGeom>
        </p:spPr>
      </p:pic>
      <p:pic>
        <p:nvPicPr>
          <p:cNvPr id="30" name="Рисунок 2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452130" y="785794"/>
            <a:ext cx="1504950" cy="1295400"/>
          </a:xfrm>
          <a:prstGeom prst="rect">
            <a:avLst/>
          </a:prstGeom>
        </p:spPr>
      </p:pic>
      <p:pic>
        <p:nvPicPr>
          <p:cNvPr id="32" name="Рисунок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523568" y="3643314"/>
            <a:ext cx="1285884" cy="1071570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1951008" y="4826675"/>
            <a:ext cx="30718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БЕЗОПАСНОСТЬ</a:t>
            </a:r>
          </a:p>
          <a:p>
            <a:r>
              <a:rPr lang="ru-RU" dirty="0" smtClean="0"/>
              <a:t>ЛЮБОВЬ</a:t>
            </a:r>
          </a:p>
          <a:p>
            <a:r>
              <a:rPr lang="ru-RU" dirty="0" smtClean="0"/>
              <a:t>СЧАСТЬЕ</a:t>
            </a:r>
          </a:p>
          <a:p>
            <a:r>
              <a:rPr lang="ru-RU" dirty="0" smtClean="0"/>
              <a:t>УДОВОЛЬСТВИЕ</a:t>
            </a:r>
          </a:p>
          <a:p>
            <a:r>
              <a:rPr lang="ru-RU" dirty="0" smtClean="0"/>
              <a:t>САМООЦЕНКА</a:t>
            </a:r>
          </a:p>
          <a:p>
            <a:r>
              <a:rPr lang="ru-RU" dirty="0" smtClean="0"/>
              <a:t>АФФИЛЯЦИЯ</a:t>
            </a:r>
          </a:p>
          <a:p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308858" y="1000108"/>
            <a:ext cx="3071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УХОД\СОВЛАДАНИЕ</a:t>
            </a:r>
          </a:p>
          <a:p>
            <a:pPr algn="r"/>
            <a:r>
              <a:rPr lang="ru-RU" dirty="0" smtClean="0"/>
              <a:t>ЗЛОСТЬ\АГРЕССИЯ</a:t>
            </a:r>
          </a:p>
          <a:p>
            <a:pPr algn="r"/>
            <a:r>
              <a:rPr lang="ru-RU" dirty="0" smtClean="0"/>
              <a:t>СЛЕЗЫ\ДЕПРИВАЦИЯ</a:t>
            </a:r>
          </a:p>
          <a:p>
            <a:pPr algn="r"/>
            <a:r>
              <a:rPr lang="ru-RU" dirty="0" smtClean="0"/>
              <a:t>ДЕВИАНТНОСТЬ</a:t>
            </a:r>
          </a:p>
          <a:p>
            <a:pPr algn="r"/>
            <a:r>
              <a:rPr lang="ru-RU" dirty="0" smtClean="0"/>
              <a:t>СМУЩЕНИЕ</a:t>
            </a:r>
          </a:p>
          <a:p>
            <a:pPr algn="r"/>
            <a:r>
              <a:rPr lang="ru-RU" dirty="0" smtClean="0"/>
              <a:t>СТЫД</a:t>
            </a:r>
          </a:p>
          <a:p>
            <a:pPr algn="r"/>
            <a:r>
              <a:rPr lang="ru-RU" dirty="0" smtClean="0"/>
              <a:t>СТРАХ</a:t>
            </a:r>
          </a:p>
          <a:p>
            <a:pPr algn="r"/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523172" y="3500438"/>
            <a:ext cx="30718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ОТ СЮДА ЛУЧШЕ БЕЖАТЬ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ЗЛЮСЬ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ПЛАЧУ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ПЛОХОЙ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СМУЩАЮСЬ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МНЕ СТЫДНО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БОЮСЬ</a:t>
            </a:r>
          </a:p>
          <a:p>
            <a:pPr algn="r"/>
            <a:endParaRPr lang="ru-RU" dirty="0">
              <a:solidFill>
                <a:schemeClr val="bg2">
                  <a:lumMod val="25000"/>
                  <a:lumOff val="75000"/>
                </a:schemeClr>
              </a:solidFill>
            </a:endParaRPr>
          </a:p>
        </p:txBody>
      </p:sp>
      <p:pic>
        <p:nvPicPr>
          <p:cNvPr id="36" name="Рисунок 3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523568" y="2214554"/>
            <a:ext cx="1428760" cy="1285884"/>
          </a:xfrm>
          <a:prstGeom prst="rect">
            <a:avLst/>
          </a:prstGeom>
        </p:spPr>
      </p:pic>
      <p:sp>
        <p:nvSpPr>
          <p:cNvPr id="37" name="Прямоугольник 36"/>
          <p:cNvSpPr/>
          <p:nvPr/>
        </p:nvSpPr>
        <p:spPr>
          <a:xfrm>
            <a:off x="2665388" y="3786190"/>
            <a:ext cx="30718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В БЕЗОПАСНОСТИ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МЕНЯ ЛЮБЯТ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СЧАСТЛИВ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 ДОВОЛЕН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МОЛОДЕЙ</a:t>
            </a:r>
          </a:p>
          <a:p>
            <a:pPr algn="r"/>
            <a:r>
              <a:rPr lang="ru-RU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НЕ ОДИН</a:t>
            </a:r>
          </a:p>
          <a:p>
            <a:pPr algn="r"/>
            <a:endParaRPr lang="ru-RU" dirty="0"/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307934" y="0"/>
            <a:ext cx="5357850" cy="136740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spc="100" dirty="0" smtClean="0">
                <a:latin typeface="+mj-lt"/>
                <a:ea typeface="+mj-ea"/>
                <a:cs typeface="+mj-cs"/>
              </a:rPr>
              <a:t>БЕЗОПАСНОСТЬ</a:t>
            </a:r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>
            <a:off x="7380296" y="0"/>
            <a:ext cx="4185014" cy="93880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spc="100" dirty="0" smtClean="0">
                <a:latin typeface="+mj-lt"/>
                <a:ea typeface="+mj-ea"/>
                <a:cs typeface="+mj-cs"/>
              </a:rPr>
              <a:t>ОПАСНОСТЬ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0098" y="571480"/>
            <a:ext cx="528641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165586" y="4643446"/>
            <a:ext cx="72152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dirty="0" smtClean="0"/>
              <a:t>МАНИФЕСТАЦИЯ КОДА БЕЗОПАСНОСТИ:</a:t>
            </a:r>
          </a:p>
          <a:p>
            <a:pPr algn="r"/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Я В БЕЗОПАСНОСТИ,</a:t>
            </a:r>
          </a:p>
          <a:p>
            <a:pPr algn="r"/>
            <a:r>
              <a:rPr lang="ru-RU" sz="3200" b="1" dirty="0" smtClean="0">
                <a:solidFill>
                  <a:schemeClr val="bg2">
                    <a:lumMod val="25000"/>
                    <a:lumOff val="75000"/>
                  </a:schemeClr>
                </a:solidFill>
              </a:rPr>
              <a:t>МЕНЯ ЛЮБЯТ </a:t>
            </a:r>
          </a:p>
        </p:txBody>
      </p:sp>
      <p:pic>
        <p:nvPicPr>
          <p:cNvPr id="5" name="Picture 4" descr="http://predm.kpmo.ru/images/site/preview/pre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562" y="3690788"/>
            <a:ext cx="4089492" cy="3167212"/>
          </a:xfrm>
          <a:prstGeom prst="rect">
            <a:avLst/>
          </a:prstGeom>
          <a:noFill/>
        </p:spPr>
      </p:pic>
      <p:pic>
        <p:nvPicPr>
          <p:cNvPr id="2" name="Рисунок 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934" y="571480"/>
            <a:ext cx="5286412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rot="19812162">
            <a:off x="3577536" y="5188842"/>
            <a:ext cx="352891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32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ПРОТОТИП:</a:t>
            </a:r>
          </a:p>
          <a:p>
            <a:pPr algn="ctr"/>
            <a:r>
              <a:rPr lang="ru-RU" sz="32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КАНИКУЛЫ</a:t>
            </a:r>
            <a:endParaRPr lang="ru-RU" sz="3200" i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65058" y="285728"/>
          <a:ext cx="6072230" cy="4224862"/>
        </p:xfrm>
        <a:graphic>
          <a:graphicData uri="http://schemas.openxmlformats.org/drawingml/2006/table">
            <a:tbl>
              <a:tblPr/>
              <a:tblGrid>
                <a:gridCol w="3871375"/>
                <a:gridCol w="712615"/>
                <a:gridCol w="744120"/>
                <a:gridCol w="744120"/>
              </a:tblGrid>
              <a:tr h="60085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  <a:t/>
                      </a:r>
                      <a:br>
                        <a:rPr lang="ru-RU" sz="2000" b="1" dirty="0">
                          <a:highlight>
                            <a:srgbClr val="FFFF00"/>
                          </a:highlight>
                          <a:latin typeface="Calibri"/>
                          <a:ea typeface="Calibri"/>
                          <a:cs typeface="Times New Roman"/>
                        </a:rPr>
                      </a:br>
                      <a:r>
                        <a:rPr lang="ru-RU" sz="2000" b="1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Significances</a:t>
                      </a: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of</a:t>
                      </a: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the</a:t>
                      </a:r>
                      <a:r>
                        <a:rPr lang="ru-RU" sz="2000" b="1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2000" b="1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Categories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4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Properties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Categories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91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Name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на перемене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на уроке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0,74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0,51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отвечаю у доски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пишу контрольную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в столовой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0,36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-0,33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0,77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в школе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7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 - я делаю уроки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0,89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483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Significance explained by category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2,86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1,38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1,85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380164" y="357166"/>
          <a:ext cx="5193030" cy="6449568"/>
        </p:xfrm>
        <a:graphic>
          <a:graphicData uri="http://schemas.openxmlformats.org/drawingml/2006/table">
            <a:tbl>
              <a:tblPr/>
              <a:tblGrid>
                <a:gridCol w="3249930"/>
                <a:gridCol w="647700"/>
                <a:gridCol w="647700"/>
                <a:gridCol w="647700"/>
              </a:tblGrid>
              <a:tr h="1905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Categorial</a:t>
                      </a:r>
                      <a:r>
                        <a:rPr lang="en-US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Weights of the Objects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Objects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Name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думаю что делать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меня любят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-0,03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-0,81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интересно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0,09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скучно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страшно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мне стыдно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нужна помощь!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0,63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отсюда лучше бежать!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0,57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боюсь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-0,25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0,27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-0,46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в безопасности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00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-0,06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в смущении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доволен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злюсь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молодец!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0,52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00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0,38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не один!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0,67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плачу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плохой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-0,57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-0,54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растерян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0,45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спрятался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-0,68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я счастливый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-0,39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0,42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2022446" y="4929198"/>
            <a:ext cx="3328898" cy="1367408"/>
          </a:xfrm>
          <a:prstGeom prst="rect">
            <a:avLst/>
          </a:prstGeom>
        </p:spPr>
        <p:txBody>
          <a:bodyPr>
            <a:normAutofit fontScale="97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100" dirty="0" smtClean="0">
                <a:latin typeface="+mj-lt"/>
                <a:ea typeface="+mj-ea"/>
                <a:cs typeface="+mj-cs"/>
              </a:rPr>
              <a:t>ЛОКУС: </a:t>
            </a:r>
            <a:r>
              <a:rPr kumimoji="0" lang="ru-RU" sz="4800" b="0" i="0" u="none" strike="noStrike" kern="1200" cap="none" spc="1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ШКОЛА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0" i="0" u="none" strike="noStrike" kern="1200" cap="none" spc="1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22404" y="764704"/>
            <a:ext cx="2277989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400" dirty="0" smtClean="0"/>
              <a:t>ТЕСТОВЫЕ</a:t>
            </a:r>
          </a:p>
          <a:p>
            <a:pPr algn="r">
              <a:lnSpc>
                <a:spcPct val="90000"/>
              </a:lnSpc>
            </a:pPr>
            <a:r>
              <a:rPr lang="ru-RU" sz="1400" dirty="0" smtClean="0"/>
              <a:t>ЭКСПЕРТНЫЕ</a:t>
            </a:r>
          </a:p>
          <a:p>
            <a:pPr algn="r">
              <a:lnSpc>
                <a:spcPct val="90000"/>
              </a:lnSpc>
            </a:pPr>
            <a:r>
              <a:rPr lang="ru-RU" sz="1400" dirty="0" smtClean="0"/>
              <a:t>СИСТЕМЫ</a:t>
            </a:r>
            <a:endParaRPr lang="ru-RU" sz="1400" dirty="0"/>
          </a:p>
        </p:txBody>
      </p:sp>
      <p:pic>
        <p:nvPicPr>
          <p:cNvPr id="6" name="Рисунок 5" descr="focus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44374" cy="6858000"/>
          </a:xfrm>
          <a:prstGeom prst="rect">
            <a:avLst/>
          </a:prstGeom>
        </p:spPr>
      </p:pic>
      <p:pic>
        <p:nvPicPr>
          <p:cNvPr id="3" name="Рисунок 3"/>
          <p:cNvPicPr>
            <a:picLocks noChangeAspect="1"/>
          </p:cNvPicPr>
          <p:nvPr/>
        </p:nvPicPr>
        <p:blipFill>
          <a:blip r:embed="rId3" cstate="print"/>
          <a:srcRect r="5950"/>
          <a:stretch>
            <a:fillRect/>
          </a:stretch>
        </p:blipFill>
        <p:spPr bwMode="auto">
          <a:xfrm>
            <a:off x="9779706" y="3212976"/>
            <a:ext cx="2409119" cy="3274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-SOFT Logo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66821" y="2132856"/>
            <a:ext cx="242200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921982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79372" y="285728"/>
          <a:ext cx="3579495" cy="6169152"/>
        </p:xfrm>
        <a:graphic>
          <a:graphicData uri="http://schemas.openxmlformats.org/drawingml/2006/table">
            <a:tbl>
              <a:tblPr/>
              <a:tblGrid>
                <a:gridCol w="1179830"/>
                <a:gridCol w="824865"/>
                <a:gridCol w="819150"/>
                <a:gridCol w="755650"/>
              </a:tblGrid>
              <a:tr h="1905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Categorial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Definition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of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Ideal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Опасность (S1)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Coordinates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Confidence</a:t>
                      </a:r>
                      <a:b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Probability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Intensities</a:t>
                      </a:r>
                      <a:b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of Properties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g1  на уроке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-0,46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0,82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-0,48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g2  у доски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0,24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g3 на перемене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0,08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gH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0,86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0,80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Categorial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Definition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of</a:t>
                      </a:r>
                      <a:r>
                        <a:rPr lang="ru-RU" sz="1600" dirty="0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8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Ideal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Безопасность(S</a:t>
                      </a: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2</a:t>
                      </a:r>
                      <a:r>
                        <a:rPr lang="ru-RU" sz="1600" b="1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)</a:t>
                      </a:r>
                      <a:endParaRPr lang="ru-RU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Coordinates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Confidence</a:t>
                      </a:r>
                      <a:b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Probability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Intensities</a:t>
                      </a:r>
                      <a:b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</a:br>
                      <a:r>
                        <a:rPr lang="ru-RU" sz="160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 of Properties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g1  на уроке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-0,30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0,76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g2  у доски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-0,13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0,79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-1,00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g3  на перемене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0,94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Calibri"/>
                          <a:ea typeface="Times New Roman"/>
                          <a:cs typeface="Calibri"/>
                        </a:rPr>
                        <a:t>1,00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gH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0,00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510236" y="404664"/>
          <a:ext cx="7488831" cy="595896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45333"/>
                <a:gridCol w="2547221"/>
                <a:gridCol w="2496277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УРОК</a:t>
                      </a:r>
                      <a:endParaRPr lang="ru-RU" sz="2000" dirty="0"/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 ДОСКИ</a:t>
                      </a:r>
                      <a:endParaRPr lang="ru-RU" sz="2000" dirty="0"/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НА ПЕРЕМЕНЕ</a:t>
                      </a:r>
                      <a:endParaRPr lang="ru-RU" sz="2000" dirty="0"/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132772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ОПАСНОСТЬ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МЕНЯ НЕ ЛЮБЯТ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В БЕЗОПАСНОСТИ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132772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НУЖНА ПОМОЩЬ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НУЖНА ПОМОЩЬ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НЕ ОДИН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132772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 ОДИН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БЕЖАТЬ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ДОВОЛЕН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  <a:tr h="132772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 НЕ  МОЛОДЕЦ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РАСТЕРЯН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 СЧАСТЛИВЫЙ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chemeClr val="bg1">
                            <a:alpha val="69000"/>
                          </a:schemeClr>
                        </a:gs>
                        <a:gs pos="39999">
                          <a:srgbClr val="85C2FF"/>
                        </a:gs>
                        <a:gs pos="70000">
                          <a:srgbClr val="C4D6EB"/>
                        </a:gs>
                        <a:gs pos="100000">
                          <a:srgbClr val="FFEBFA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pic>
        <p:nvPicPr>
          <p:cNvPr id="4" name="Рисунок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78388" y="1556792"/>
            <a:ext cx="1008112" cy="864096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18948" y="1556792"/>
            <a:ext cx="1008112" cy="864096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22404" y="2708920"/>
            <a:ext cx="864096" cy="936104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542684" y="2780928"/>
            <a:ext cx="864096" cy="93610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34372" y="3861048"/>
            <a:ext cx="1207606" cy="1226416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702924" y="2564904"/>
            <a:ext cx="1224136" cy="1152128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26660" y="3861048"/>
            <a:ext cx="1224136" cy="1224136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70676" y="1340768"/>
            <a:ext cx="1008112" cy="1080120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46340" y="5373216"/>
            <a:ext cx="1478538" cy="1010962"/>
          </a:xfrm>
          <a:prstGeom prst="rect">
            <a:avLst/>
          </a:prstGeom>
        </p:spPr>
      </p:pic>
      <p:pic>
        <p:nvPicPr>
          <p:cNvPr id="14" name="Рисунок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470676" y="5373216"/>
            <a:ext cx="1094370" cy="996142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702924" y="4077072"/>
            <a:ext cx="1254346" cy="995572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774932" y="5445224"/>
            <a:ext cx="1249786" cy="950354"/>
          </a:xfrm>
          <a:prstGeom prst="rect">
            <a:avLst/>
          </a:prstGeom>
        </p:spPr>
      </p:pic>
      <p:grpSp>
        <p:nvGrpSpPr>
          <p:cNvPr id="24" name="Группа 23"/>
          <p:cNvGrpSpPr/>
          <p:nvPr/>
        </p:nvGrpSpPr>
        <p:grpSpPr>
          <a:xfrm>
            <a:off x="4654252" y="4077072"/>
            <a:ext cx="792088" cy="720080"/>
            <a:chOff x="4870276" y="1556792"/>
            <a:chExt cx="792088" cy="720080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5400000">
              <a:off x="4870276" y="1556792"/>
              <a:ext cx="720080" cy="720080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>
              <a:off x="4870276" y="1628800"/>
              <a:ext cx="792088" cy="576064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24"/>
          <p:cNvGrpSpPr/>
          <p:nvPr/>
        </p:nvGrpSpPr>
        <p:grpSpPr>
          <a:xfrm>
            <a:off x="4870276" y="1556792"/>
            <a:ext cx="792088" cy="720080"/>
            <a:chOff x="4870276" y="1556792"/>
            <a:chExt cx="792088" cy="720080"/>
          </a:xfrm>
        </p:grpSpPr>
        <p:cxnSp>
          <p:nvCxnSpPr>
            <p:cNvPr id="26" name="Прямая соединительная линия 25"/>
            <p:cNvCxnSpPr/>
            <p:nvPr/>
          </p:nvCxnSpPr>
          <p:spPr>
            <a:xfrm rot="5400000">
              <a:off x="4870276" y="1556792"/>
              <a:ext cx="720080" cy="720080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4870276" y="1628800"/>
              <a:ext cx="792088" cy="576064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7462564" y="1628800"/>
            <a:ext cx="792088" cy="720080"/>
            <a:chOff x="4870276" y="1556792"/>
            <a:chExt cx="792088" cy="720080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 rot="5400000">
              <a:off x="4870276" y="1556792"/>
              <a:ext cx="720080" cy="720080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>
              <a:off x="4870276" y="1628800"/>
              <a:ext cx="792088" cy="576064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30"/>
          <p:cNvGrpSpPr/>
          <p:nvPr/>
        </p:nvGrpSpPr>
        <p:grpSpPr>
          <a:xfrm>
            <a:off x="4654252" y="5445224"/>
            <a:ext cx="792088" cy="720080"/>
            <a:chOff x="4870276" y="1556792"/>
            <a:chExt cx="792088" cy="720080"/>
          </a:xfrm>
        </p:grpSpPr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4870276" y="1556792"/>
              <a:ext cx="720080" cy="720080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4870276" y="1628800"/>
              <a:ext cx="792088" cy="576064"/>
            </a:xfrm>
            <a:prstGeom prst="line">
              <a:avLst/>
            </a:prstGeom>
            <a:ln w="158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36496" y="785794"/>
          <a:ext cx="10930016" cy="5362956"/>
        </p:xfrm>
        <a:graphic>
          <a:graphicData uri="http://schemas.openxmlformats.org/drawingml/2006/table">
            <a:tbl>
              <a:tblPr/>
              <a:tblGrid>
                <a:gridCol w="3397388"/>
                <a:gridCol w="1255438"/>
                <a:gridCol w="1255438"/>
                <a:gridCol w="1255438"/>
                <a:gridCol w="1255438"/>
                <a:gridCol w="1255438"/>
                <a:gridCol w="125543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Property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БЕЗОПАСНОСТЬ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Нужна помощь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СТРАХ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СТЫД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БЕЖАТЬ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ЗЛОСТЬ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на перемене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62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15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на уроке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43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20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отвечаю у доски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-36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66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49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36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пишу контрольную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29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на физкультуре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32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27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41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в столовой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49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-73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-73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с одноклассниками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-41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с друзьями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-73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-77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в школе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40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дома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-39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с родителями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-29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-43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-22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играю в компьютер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16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26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делаю уроки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68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-51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читаю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57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17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-10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FF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14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 - я на улице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40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-5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-63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bg1"/>
                          </a:solidFill>
                          <a:highlight>
                            <a:srgbClr val="00FF00"/>
                          </a:highlight>
                          <a:latin typeface="Tahoma"/>
                          <a:ea typeface="Calibri"/>
                          <a:cs typeface="Times New Roman"/>
                        </a:rPr>
                        <a:t>12</a:t>
                      </a:r>
                      <a:endParaRPr lang="ru-RU" sz="180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latin typeface="Tahoma"/>
                          <a:ea typeface="Calibri"/>
                          <a:cs typeface="Times New Roman"/>
                        </a:rPr>
                        <a:t>-8</a:t>
                      </a:r>
                      <a:endParaRPr lang="ru-RU" sz="18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93686" y="0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ВЕРБАЛИЗОВАННЫЕ ЭМОЦИИ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86046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094280" y="500042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МОТИВ  БЕЗОПАСНОСТИ   ДЛЯ   СОСТОЯНИЯ  «ПОТРЕБНОСТЬ В ПОМОЩИ»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5992"/>
            <a:ext cx="5022842" cy="221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308594" y="2643182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МОТИВ  СТРАХ  ДЛЯ  СОСТОЯНИЯ  «ПОТРЕБНОСТЬ В ПОМОЩИ»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56343"/>
            <a:ext cx="5022842" cy="230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237156" y="4857760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МОТИВ СТЫД    ДЛЯ  СОСТОЯНИЯ  «ПОТРЕБНОСТЬ В ПОМОЩИ»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42853"/>
            <a:ext cx="516571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451470" y="642918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МОТИВ  «БЕЖАТЬ»    ДЛЯ  СОСТОЯНИЯ  «ПОТРЕБНОСТЬ В ПОМОЩИ»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00306"/>
            <a:ext cx="516571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522908" y="2643182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МОТИВ  «ЗЛОСТЬ»    ДЛЯ  СОСТОЯНИЯ  «ПОТРЕБНОСТЬ В ПОМОЩИ»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4643446"/>
            <a:ext cx="5165717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451470" y="5072074"/>
            <a:ext cx="6092825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МОТИВ  «СЛЕЗЫ»    ДЛЯ  СОСТОЯНИЯ  «ПОТРЕБНОСТЬ В ПОМОЩИ»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934" y="357166"/>
            <a:ext cx="5940425" cy="2587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594478" y="1142984"/>
            <a:ext cx="5378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МОТИВ НУЖНА ПОМОЩЬ </a:t>
            </a:r>
          </a:p>
          <a:p>
            <a:r>
              <a:rPr lang="ru-RU" dirty="0" smtClean="0"/>
              <a:t>ДЛЯ СОСТОЯНИЯ «НА КАНИКУЛАХ»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37222" y="3929066"/>
            <a:ext cx="5940425" cy="2587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93884" y="4714884"/>
            <a:ext cx="32512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МОТИВ НУЖНА ПОМОЩЬ </a:t>
            </a:r>
          </a:p>
          <a:p>
            <a:r>
              <a:rPr lang="ru-RU" dirty="0" smtClean="0"/>
              <a:t>ДЛЯ СОСТОЯНИЯ «В ШКОЛЕ»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MP900405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5916" y="214290"/>
            <a:ext cx="4714908" cy="3143272"/>
          </a:xfrm>
          <a:prstGeom prst="rect">
            <a:avLst/>
          </a:prstGeom>
        </p:spPr>
      </p:pic>
      <p:pic>
        <p:nvPicPr>
          <p:cNvPr id="2" name="Рисунок 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496" y="500042"/>
            <a:ext cx="5393023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65124" y="142852"/>
            <a:ext cx="4038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Я В БЕЗОПАСНОСТИ: НА КАНИКУЛАХ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496" y="3786190"/>
            <a:ext cx="5400675" cy="270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93752" y="3357562"/>
            <a:ext cx="32717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Я ДОВОЛЕН :  НА КАНИКУЛАХ</a:t>
            </a:r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0164" y="3786190"/>
            <a:ext cx="5412014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451734" y="3357562"/>
            <a:ext cx="3327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Я СЧАСТЛИВ : НА КАНИКУЛАХ </a:t>
            </a:r>
            <a:endParaRPr lang="ru-RU" dirty="0"/>
          </a:p>
        </p:txBody>
      </p:sp>
      <p:pic>
        <p:nvPicPr>
          <p:cNvPr id="8" name="Picture 2" descr="http://predm.kpmo.ru/images/site/preview/pre1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8792" y="285727"/>
            <a:ext cx="4286280" cy="308933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810" y="357166"/>
            <a:ext cx="535785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80098" y="3429000"/>
            <a:ext cx="5775542" cy="3109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50942" y="3429000"/>
            <a:ext cx="2934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МЕНЯ ЛЮБЯТ:  КАНИКУЛЫ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80296" y="2928934"/>
            <a:ext cx="25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МЕНЯ ЛЮБЯТ: ШКОЛА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ДИАГНОСТИЧЕСКАЯ ЗНАЧИМОСТЬ</a:t>
            </a:r>
            <a:br>
              <a:rPr lang="ru-RU" dirty="0" smtClean="0"/>
            </a:br>
            <a:r>
              <a:rPr lang="ru-RU" dirty="0" smtClean="0"/>
              <a:t>ДЛЯ ЗАПРОСА НА ПСИХОЛ.ПОМОЩЬ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5256" y="1928802"/>
            <a:ext cx="1928826" cy="1714512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34172" y="1916832"/>
            <a:ext cx="1643074" cy="171451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51536" y="2000240"/>
            <a:ext cx="1620883" cy="1643074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08924" y="2000240"/>
            <a:ext cx="1928826" cy="1643074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023502" y="2071678"/>
            <a:ext cx="1428760" cy="1428760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880626" y="3714752"/>
            <a:ext cx="1800229" cy="150017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593818" y="4000504"/>
            <a:ext cx="2928958" cy="2428892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808924" y="3786190"/>
            <a:ext cx="1928826" cy="1428760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737222" y="3786190"/>
            <a:ext cx="1785950" cy="1500198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023502" y="428604"/>
            <a:ext cx="1285884" cy="12858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cale-Ladd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6641961" cy="755456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61794" name="Picture 2" descr="http://www.sny-research.com/Images/Metapsychology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4610" y="714356"/>
            <a:ext cx="3448050" cy="52387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29916" y="1412776"/>
            <a:ext cx="3039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"feedback - control" function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8243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FTEST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983594" cy="6858000"/>
          </a:xfrm>
          <a:prstGeom prst="rect">
            <a:avLst/>
          </a:prstGeom>
        </p:spPr>
      </p:pic>
      <p:pic>
        <p:nvPicPr>
          <p:cNvPr id="5" name="Рисунок 4" descr="НХ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4492" y="0"/>
            <a:ext cx="5374333" cy="6858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9383310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7828" y="4869160"/>
            <a:ext cx="8229600" cy="1367408"/>
          </a:xfrm>
        </p:spPr>
        <p:txBody>
          <a:bodyPr/>
          <a:lstStyle/>
          <a:p>
            <a:r>
              <a:rPr lang="ru-RU" dirty="0" smtClean="0"/>
              <a:t>СРЕДНЯЯ ШКОЛА</a:t>
            </a:r>
            <a:endParaRPr lang="ru-RU" sz="4800" dirty="0"/>
          </a:p>
        </p:txBody>
      </p:sp>
      <p:pic>
        <p:nvPicPr>
          <p:cNvPr id="3" name="Picture 2" descr="http://predm.kpmo.ru/images/site/preview/pre1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5860" y="620688"/>
            <a:ext cx="5976664" cy="427751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 rot="19812162">
            <a:off x="5682039" y="2145556"/>
            <a:ext cx="669714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6000" i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ТЕСТ  АТРИБУЦИЙ</a:t>
            </a:r>
            <a:endParaRPr lang="ru-RU" sz="6000" i="1" cap="none" spc="0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МЕТОДОЛОГИЯ  ПРЕЦЕНДЕНТНЫХ ЭКСПЕРТНЫХ СИСТЕМ (ТЭС)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ПСИХОЛОГИЯ МЕНТАЛЬНОЙ РЕПРЕЗЕНТАЦИИ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Теории</a:t>
            </a:r>
            <a:r>
              <a:rPr lang="ru-RU" dirty="0" smtClean="0"/>
              <a:t>: ментальной активности </a:t>
            </a:r>
            <a:r>
              <a:rPr lang="ru-RU" dirty="0" err="1" smtClean="0"/>
              <a:t>Ж.Ришара</a:t>
            </a:r>
            <a:r>
              <a:rPr lang="ru-RU" dirty="0" smtClean="0"/>
              <a:t>, ментальной репрезентации </a:t>
            </a:r>
            <a:r>
              <a:rPr lang="ru-RU" dirty="0" err="1" smtClean="0"/>
              <a:t>А.Лесли</a:t>
            </a:r>
            <a:r>
              <a:rPr lang="ru-RU" dirty="0" smtClean="0"/>
              <a:t>, Ментальной модели </a:t>
            </a:r>
            <a:r>
              <a:rPr lang="ru-RU" dirty="0" err="1" smtClean="0"/>
              <a:t>Ф.Джонсона-Лэрда</a:t>
            </a:r>
            <a:r>
              <a:rPr lang="ru-RU" dirty="0" smtClean="0"/>
              <a:t>, топологии ментальной карты </a:t>
            </a:r>
            <a:r>
              <a:rPr lang="ru-RU" dirty="0" err="1" smtClean="0"/>
              <a:t>Л.Талми</a:t>
            </a:r>
            <a:r>
              <a:rPr lang="ru-RU" dirty="0" smtClean="0"/>
              <a:t>, интегральной концептуализации М.Тернера и </a:t>
            </a:r>
            <a:r>
              <a:rPr lang="ru-RU" dirty="0" err="1" smtClean="0"/>
              <a:t>Ж.Фоконье</a:t>
            </a:r>
            <a:r>
              <a:rPr lang="ru-RU" dirty="0" smtClean="0"/>
              <a:t>, прототипа  </a:t>
            </a:r>
            <a:r>
              <a:rPr lang="ru-RU" dirty="0" err="1" smtClean="0"/>
              <a:t>Э.Рош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ПСИХОЛОГИЯ АТРИБУЦИЙ</a:t>
            </a:r>
          </a:p>
          <a:p>
            <a:r>
              <a:rPr lang="ru-RU" dirty="0" smtClean="0"/>
              <a:t>Дискурсивный анализ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dirty="0" err="1" smtClean="0"/>
              <a:t>Discursive</a:t>
            </a:r>
            <a:r>
              <a:rPr lang="ru-RU" dirty="0" smtClean="0"/>
              <a:t> </a:t>
            </a:r>
            <a:r>
              <a:rPr lang="ru-RU" dirty="0" err="1" smtClean="0"/>
              <a:t>Action</a:t>
            </a:r>
            <a:r>
              <a:rPr lang="ru-RU" dirty="0" smtClean="0"/>
              <a:t> </a:t>
            </a:r>
            <a:r>
              <a:rPr lang="ru-RU" dirty="0" err="1" smtClean="0"/>
              <a:t>Model</a:t>
            </a:r>
            <a:r>
              <a:rPr lang="ru-RU" dirty="0" smtClean="0"/>
              <a:t>, DAM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 smtClean="0"/>
              <a:t>   </a:t>
            </a:r>
            <a:r>
              <a:rPr lang="ru-RU" dirty="0" err="1" smtClean="0"/>
              <a:t>Edwards</a:t>
            </a:r>
            <a:r>
              <a:rPr lang="ru-RU" dirty="0" smtClean="0"/>
              <a:t>, </a:t>
            </a:r>
            <a:r>
              <a:rPr lang="ru-RU" dirty="0" err="1" smtClean="0"/>
              <a:t>Potter</a:t>
            </a:r>
            <a:r>
              <a:rPr lang="ru-RU" dirty="0" smtClean="0"/>
              <a:t> 1992; 1995</a:t>
            </a:r>
          </a:p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TS102895261 (1)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Рабочий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Рабочий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E257D54-B65D-4775-8A47-BF76CA13EE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TS102895261 (1)</Template>
  <TotalTime>0</TotalTime>
  <Words>6001</Words>
  <Application>Microsoft Office PowerPoint</Application>
  <PresentationFormat>Произвольный</PresentationFormat>
  <Paragraphs>2674</Paragraphs>
  <Slides>57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TS102895261 (1)</vt:lpstr>
      <vt:lpstr>ОЦЕНКА ПОТРЕБНОСТИ В ПСИХОЛОГИЧЕСКОЙ ПОМОЩИ</vt:lpstr>
      <vt:lpstr>МОНИТОРИНГ  ОБРАЗОВАТЕЛЬНОГО ВОЗРАСТНОГО  ЗАПРОСА НА ПСИХОЛОГИЧЕСКУЮ ПОМОЩЬ В УСЛОВИЯХ МОУ</vt:lpstr>
      <vt:lpstr>  НИР:  КОГНИТИВНЫЕ ИССЛЕДОВАНИЯ </vt:lpstr>
      <vt:lpstr>ТЕСТОВЫЕ ЭКСПЕРТНЫЕ  СИСТЕМЫ   МОДЕЛИРОВАНИЕ МЕНТАЛЬНОГО ОТКЛИКА</vt:lpstr>
      <vt:lpstr>Слайд 5</vt:lpstr>
      <vt:lpstr>Слайд 6</vt:lpstr>
      <vt:lpstr>Слайд 7</vt:lpstr>
      <vt:lpstr>СРЕДНЯЯ ШКОЛА</vt:lpstr>
      <vt:lpstr>МЕТОДОЛОГИЯ  ПРЕЦЕНДЕНТНЫХ ЭКСПЕРТНЫХ СИСТЕМ (ТЭС)</vt:lpstr>
      <vt:lpstr>ЭМОТИОЛОГИЯ</vt:lpstr>
      <vt:lpstr>Слайд 11</vt:lpstr>
      <vt:lpstr>Слайд 12</vt:lpstr>
      <vt:lpstr>Слайд 13</vt:lpstr>
      <vt:lpstr>ПРЯМАЯ МАНИФЕСТАЦИЯ ПОМОЩИ ПСИХОЛОГА </vt:lpstr>
      <vt:lpstr>ПРЯМАЯ МАНИФЕСТАЦИЯ ПОМОЩИ ПСИХОЛОГА </vt:lpstr>
      <vt:lpstr>САМОСТОЯТЕЛЬНЫЙ ЛОКУС РЕШЕНИЯ ПРОБЛЕМЫ: ПРЯМАЯ МАНИФЕСТАЦИЯ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ПСИХОЭМОЦИОНАЛЬНЫЙ КОД ПЕРЕРАБОТКИ ИНФОРМАЦИИ</vt:lpstr>
      <vt:lpstr>СТАРШАЯ ШКОЛА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НАЧАЛЬНАЯ ШКОЛА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ДИАГНОСТИЧЕСКАЯ ЗНАЧИМОСТЬ ДЛЯ ЗАПРОСА НА ПСИХОЛ.ПОМОЩЬ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2013-03-27T09:01:30Z</dcterms:created>
  <dcterms:modified xsi:type="dcterms:W3CDTF">2015-03-31T05:03:18Z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TC028952619991</vt:lpwstr>
  </property>
</Properties>
</file>