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34"/>
  </p:notesMasterIdLst>
  <p:handoutMasterIdLst>
    <p:handoutMasterId r:id="rId35"/>
  </p:handoutMasterIdLst>
  <p:sldIdLst>
    <p:sldId id="265" r:id="rId3"/>
    <p:sldId id="416" r:id="rId4"/>
    <p:sldId id="417" r:id="rId5"/>
    <p:sldId id="332" r:id="rId6"/>
    <p:sldId id="418" r:id="rId7"/>
    <p:sldId id="419" r:id="rId8"/>
    <p:sldId id="420" r:id="rId9"/>
    <p:sldId id="359" r:id="rId10"/>
    <p:sldId id="395" r:id="rId11"/>
    <p:sldId id="396" r:id="rId12"/>
    <p:sldId id="394" r:id="rId13"/>
    <p:sldId id="397" r:id="rId14"/>
    <p:sldId id="375" r:id="rId15"/>
    <p:sldId id="398" r:id="rId16"/>
    <p:sldId id="399" r:id="rId17"/>
    <p:sldId id="400" r:id="rId18"/>
    <p:sldId id="401" r:id="rId19"/>
    <p:sldId id="402" r:id="rId20"/>
    <p:sldId id="403" r:id="rId21"/>
    <p:sldId id="404" r:id="rId22"/>
    <p:sldId id="405" r:id="rId23"/>
    <p:sldId id="406" r:id="rId24"/>
    <p:sldId id="407" r:id="rId25"/>
    <p:sldId id="408" r:id="rId26"/>
    <p:sldId id="409" r:id="rId27"/>
    <p:sldId id="410" r:id="rId28"/>
    <p:sldId id="411" r:id="rId29"/>
    <p:sldId id="412" r:id="rId30"/>
    <p:sldId id="413" r:id="rId31"/>
    <p:sldId id="414" r:id="rId32"/>
    <p:sldId id="415" r:id="rId33"/>
  </p:sldIdLst>
  <p:sldSz cx="12188825" cy="6858000"/>
  <p:notesSz cx="6858000" cy="9144000"/>
  <p:custDataLst>
    <p:tags r:id="rId3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orient="horz" pos="4030">
          <p15:clr>
            <a:srgbClr val="A4A3A4"/>
          </p15:clr>
        </p15:guide>
        <p15:guide id="3" orient="horz" pos="1200">
          <p15:clr>
            <a:srgbClr val="A4A3A4"/>
          </p15:clr>
        </p15:guide>
        <p15:guide id="4" orient="horz" pos="1008">
          <p15:clr>
            <a:srgbClr val="A4A3A4"/>
          </p15:clr>
        </p15:guide>
        <p15:guide id="5" orient="horz" pos="3792">
          <p15:clr>
            <a:srgbClr val="A4A3A4"/>
          </p15:clr>
        </p15:guide>
        <p15:guide id="6" orient="horz">
          <p15:clr>
            <a:srgbClr val="A4A3A4"/>
          </p15:clr>
        </p15:guide>
        <p15:guide id="7" orient="horz" pos="3360">
          <p15:clr>
            <a:srgbClr val="A4A3A4"/>
          </p15:clr>
        </p15:guide>
        <p15:guide id="8" orient="horz" pos="3312">
          <p15:clr>
            <a:srgbClr val="A4A3A4"/>
          </p15:clr>
        </p15:guide>
        <p15:guide id="9" orient="horz" pos="240">
          <p15:clr>
            <a:srgbClr val="A4A3A4"/>
          </p15:clr>
        </p15:guide>
        <p15:guide id="10" orient="horz" pos="432">
          <p15:clr>
            <a:srgbClr val="A4A3A4"/>
          </p15:clr>
        </p15:guide>
        <p15:guide id="11" orient="horz" pos="2784">
          <p15:clr>
            <a:srgbClr val="A4A3A4"/>
          </p15:clr>
        </p15:guide>
        <p15:guide id="12" pos="3839">
          <p15:clr>
            <a:srgbClr val="A4A3A4"/>
          </p15:clr>
        </p15:guide>
        <p15:guide id="13" pos="959">
          <p15:clr>
            <a:srgbClr val="A4A3A4"/>
          </p15:clr>
        </p15:guide>
        <p15:guide id="14" pos="6143">
          <p15:clr>
            <a:srgbClr val="A4A3A4"/>
          </p15:clr>
        </p15:guide>
        <p15:guide id="15" pos="1247">
          <p15:clr>
            <a:srgbClr val="A4A3A4"/>
          </p15:clr>
        </p15:guide>
        <p15:guide id="16" pos="7007">
          <p15:clr>
            <a:srgbClr val="A4A3A4"/>
          </p15:clr>
        </p15:guide>
        <p15:guide id="17" pos="5855">
          <p15:clr>
            <a:srgbClr val="A4A3A4"/>
          </p15:clr>
        </p15:guide>
        <p15:guide id="18" pos="671">
          <p15:clr>
            <a:srgbClr val="A4A3A4"/>
          </p15:clr>
        </p15:guide>
        <p15:guide id="19" pos="7151">
          <p15:clr>
            <a:srgbClr val="A4A3A4"/>
          </p15:clr>
        </p15:guide>
        <p15:guide id="20" pos="311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66"/>
    <a:srgbClr val="0066CC"/>
    <a:srgbClr val="9900FF"/>
    <a:srgbClr val="0033CC"/>
    <a:srgbClr val="9933FF"/>
    <a:srgbClr val="003399"/>
    <a:srgbClr val="000099"/>
    <a:srgbClr val="0066FF"/>
    <a:srgbClr val="00FF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69" autoAdjust="0"/>
    <p:restoredTop sz="94803" autoAdjust="0"/>
  </p:normalViewPr>
  <p:slideViewPr>
    <p:cSldViewPr showGuides="1">
      <p:cViewPr varScale="1">
        <p:scale>
          <a:sx n="69" d="100"/>
          <a:sy n="69" d="100"/>
        </p:scale>
        <p:origin x="-900" y="-102"/>
      </p:cViewPr>
      <p:guideLst>
        <p:guide orient="horz" pos="2160"/>
        <p:guide orient="horz" pos="4030"/>
        <p:guide orient="horz" pos="1200"/>
        <p:guide orient="horz" pos="1008"/>
        <p:guide orient="horz" pos="3792"/>
        <p:guide orient="horz"/>
        <p:guide orient="horz" pos="3360"/>
        <p:guide orient="horz" pos="3312"/>
        <p:guide pos="3839"/>
        <p:guide pos="959"/>
        <p:guide pos="6143"/>
        <p:guide pos="1247"/>
        <p:guide pos="7007"/>
        <p:guide pos="5855"/>
        <p:guide pos="671"/>
        <p:guide pos="715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3" d="100"/>
          <a:sy n="83" d="100"/>
        </p:scale>
        <p:origin x="1194" y="66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gs" Target="tags/tag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088EAF-6ECA-4616-85EF-35AA19C641F3}" type="datetimeFigureOut">
              <a:rPr lang="ru-RU" smtClean="0"/>
              <a:pPr/>
              <a:t>18.12.2014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F912AB-2776-42F2-A957-313FC7EFEDB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320657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BD2D7A-D230-4F91-BD59-0A39C2703BA8}" type="datetimeFigureOut">
              <a:rPr lang="ru-RU" smtClean="0"/>
              <a:pPr/>
              <a:t>18.12.2014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3199CD-3E1B-4AE6-990F-76F925F5EA9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76579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65214" y="1828800"/>
            <a:ext cx="8229600" cy="2895600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66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65213" y="4800600"/>
            <a:ext cx="8229600" cy="12192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000" cap="all" spc="200"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49990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smtClean="0"/>
              <a:pPr/>
              <a:t>18.12.2014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600953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2412" y="381001"/>
            <a:ext cx="1524001" cy="5638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22412" y="381001"/>
            <a:ext cx="7391399" cy="5638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smtClean="0"/>
              <a:pPr/>
              <a:t>18.12.2014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790354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442" y="128588"/>
            <a:ext cx="10967827" cy="143351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609442" y="1600200"/>
            <a:ext cx="10967827" cy="37465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323A59-CBBA-4B76-B6E2-76C19FF2D24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smtClean="0"/>
              <a:pPr/>
              <a:t>18.12.2014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382540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9614" y="2514600"/>
            <a:ext cx="8692399" cy="2819400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4800" b="0" cap="none" baseline="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5213" y="5410200"/>
            <a:ext cx="8687333" cy="6096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2000" cap="all" spc="2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smtClean="0"/>
              <a:pPr/>
              <a:t>18.12.2014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618133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2" y="381000"/>
            <a:ext cx="9144002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04781" y="1905001"/>
            <a:ext cx="4419599" cy="4114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29183" y="1905001"/>
            <a:ext cx="4419600" cy="4114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smtClean="0"/>
              <a:pPr/>
              <a:t>18.12.2014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8253407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2" y="381000"/>
            <a:ext cx="9144002" cy="13716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2411" y="1905000"/>
            <a:ext cx="4416552" cy="762000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000" b="0" cap="all" spc="2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522411" y="2743201"/>
            <a:ext cx="4416552" cy="3276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49861" y="1905000"/>
            <a:ext cx="4416552" cy="762000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000" b="0" cap="all" spc="2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49861" y="2743201"/>
            <a:ext cx="4416552" cy="3276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smtClean="0"/>
              <a:pPr/>
              <a:t>18.12.2014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084195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smtClean="0"/>
              <a:pPr/>
              <a:t>18.12.2014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266314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smtClean="0"/>
              <a:pPr/>
              <a:t>18.12.2014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075401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604" y="1905000"/>
            <a:ext cx="3596607" cy="2667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600" b="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51414" y="685800"/>
            <a:ext cx="6400800" cy="53340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65213" y="4648200"/>
            <a:ext cx="3581399" cy="13716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smtClean="0"/>
              <a:pPr/>
              <a:t>18.12.2014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449815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951414" y="685800"/>
            <a:ext cx="6400799" cy="5334000"/>
          </a:xfrm>
          <a:solidFill>
            <a:schemeClr val="bg2"/>
          </a:solidFill>
          <a:ln w="76200">
            <a:solidFill>
              <a:schemeClr val="tx1"/>
            </a:solidFill>
            <a:miter lim="800000"/>
          </a:ln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604" y="1905000"/>
            <a:ext cx="3596607" cy="266700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b="0" i="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65213" y="4648200"/>
            <a:ext cx="3581399" cy="13716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smtClean="0"/>
              <a:pPr/>
              <a:t>18.12.2014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491721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3" y="381000"/>
            <a:ext cx="9144001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2413" y="1904999"/>
            <a:ext cx="9134391" cy="41148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226422" y="6400800"/>
            <a:ext cx="1449389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F41C87-7AD9-4845-A077-840E4A0F3F06}" type="datetimeFigureOut">
              <a:rPr lang="ru-RU" smtClean="0"/>
              <a:pPr/>
              <a:t>18.12.2014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522413" y="6400800"/>
            <a:ext cx="6553199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828211" y="6400800"/>
            <a:ext cx="838201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013F82-EE5E-44EE-A61D-E31C6657F26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030599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1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3838" indent="-223838" algn="l" defTabSz="914400" rtl="0" eaLnBrk="1" latinLnBrk="0" hangingPunct="1">
        <a:lnSpc>
          <a:spcPct val="90000"/>
        </a:lnSpc>
        <a:spcBef>
          <a:spcPts val="1800"/>
        </a:spcBef>
        <a:buClr>
          <a:schemeClr val="accent1"/>
        </a:buClr>
        <a:buSzPct val="10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63550" indent="-231775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SzPct val="10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82625" indent="-219075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57250" indent="-174625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30288" indent="-173038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380744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554480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728216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13" Type="http://schemas.openxmlformats.org/officeDocument/2006/relationships/image" Target="../media/image31.jpeg"/><Relationship Id="rId18" Type="http://schemas.openxmlformats.org/officeDocument/2006/relationships/image" Target="../media/image36.jpeg"/><Relationship Id="rId3" Type="http://schemas.openxmlformats.org/officeDocument/2006/relationships/image" Target="../media/image21.jpeg"/><Relationship Id="rId21" Type="http://schemas.openxmlformats.org/officeDocument/2006/relationships/image" Target="../media/image39.jpeg"/><Relationship Id="rId7" Type="http://schemas.openxmlformats.org/officeDocument/2006/relationships/image" Target="../media/image25.jpeg"/><Relationship Id="rId12" Type="http://schemas.openxmlformats.org/officeDocument/2006/relationships/image" Target="../media/image30.jpeg"/><Relationship Id="rId17" Type="http://schemas.openxmlformats.org/officeDocument/2006/relationships/image" Target="../media/image35.jpeg"/><Relationship Id="rId2" Type="http://schemas.openxmlformats.org/officeDocument/2006/relationships/image" Target="../media/image20.jpeg"/><Relationship Id="rId16" Type="http://schemas.openxmlformats.org/officeDocument/2006/relationships/image" Target="../media/image34.jpeg"/><Relationship Id="rId20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11" Type="http://schemas.openxmlformats.org/officeDocument/2006/relationships/image" Target="../media/image29.jpeg"/><Relationship Id="rId5" Type="http://schemas.openxmlformats.org/officeDocument/2006/relationships/image" Target="../media/image23.jpeg"/><Relationship Id="rId15" Type="http://schemas.openxmlformats.org/officeDocument/2006/relationships/image" Target="../media/image33.jpeg"/><Relationship Id="rId10" Type="http://schemas.openxmlformats.org/officeDocument/2006/relationships/image" Target="../media/image28.jpeg"/><Relationship Id="rId19" Type="http://schemas.openxmlformats.org/officeDocument/2006/relationships/image" Target="../media/image37.jpeg"/><Relationship Id="rId4" Type="http://schemas.openxmlformats.org/officeDocument/2006/relationships/image" Target="../media/image22.jpeg"/><Relationship Id="rId9" Type="http://schemas.openxmlformats.org/officeDocument/2006/relationships/image" Target="../media/image27.jpeg"/><Relationship Id="rId14" Type="http://schemas.openxmlformats.org/officeDocument/2006/relationships/image" Target="../media/image32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13" Type="http://schemas.openxmlformats.org/officeDocument/2006/relationships/image" Target="../media/image28.jpeg"/><Relationship Id="rId3" Type="http://schemas.openxmlformats.org/officeDocument/2006/relationships/image" Target="../media/image21.jpeg"/><Relationship Id="rId7" Type="http://schemas.openxmlformats.org/officeDocument/2006/relationships/image" Target="../media/image34.jpeg"/><Relationship Id="rId12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11" Type="http://schemas.openxmlformats.org/officeDocument/2006/relationships/image" Target="../media/image36.jpeg"/><Relationship Id="rId5" Type="http://schemas.openxmlformats.org/officeDocument/2006/relationships/image" Target="../media/image31.jpeg"/><Relationship Id="rId10" Type="http://schemas.openxmlformats.org/officeDocument/2006/relationships/image" Target="../media/image35.jpeg"/><Relationship Id="rId4" Type="http://schemas.openxmlformats.org/officeDocument/2006/relationships/image" Target="../media/image39.jpeg"/><Relationship Id="rId9" Type="http://schemas.openxmlformats.org/officeDocument/2006/relationships/image" Target="../media/image32.jpeg"/><Relationship Id="rId1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6.jpeg"/><Relationship Id="rId7" Type="http://schemas.openxmlformats.org/officeDocument/2006/relationships/image" Target="../media/image33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7.jpeg"/><Relationship Id="rId10" Type="http://schemas.openxmlformats.org/officeDocument/2006/relationships/image" Target="../media/image39.jpeg"/><Relationship Id="rId4" Type="http://schemas.openxmlformats.org/officeDocument/2006/relationships/image" Target="../media/image34.jpeg"/><Relationship Id="rId9" Type="http://schemas.openxmlformats.org/officeDocument/2006/relationships/image" Target="../media/image3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1.jpeg"/><Relationship Id="rId7" Type="http://schemas.openxmlformats.org/officeDocument/2006/relationships/image" Target="../media/image3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5.jpeg"/><Relationship Id="rId11" Type="http://schemas.openxmlformats.org/officeDocument/2006/relationships/image" Target="../media/image26.jpeg"/><Relationship Id="rId5" Type="http://schemas.openxmlformats.org/officeDocument/2006/relationships/image" Target="../media/image32.jpeg"/><Relationship Id="rId10" Type="http://schemas.openxmlformats.org/officeDocument/2006/relationships/image" Target="../media/image30.jpeg"/><Relationship Id="rId4" Type="http://schemas.openxmlformats.org/officeDocument/2006/relationships/image" Target="../media/image25.jpeg"/><Relationship Id="rId9" Type="http://schemas.openxmlformats.org/officeDocument/2006/relationships/image" Target="../media/image3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261764" y="3429000"/>
            <a:ext cx="9289032" cy="3429000"/>
          </a:xfrm>
        </p:spPr>
        <p:txBody>
          <a:bodyPr>
            <a:normAutofit/>
          </a:bodyPr>
          <a:lstStyle/>
          <a:p>
            <a:r>
              <a:rPr lang="ru-RU" dirty="0" smtClean="0"/>
              <a:t>ОЦЕНКА ПОТРЕБНОСТИ В ПСИХОЛОГИЧЕСКОЙ ПОМОЩИ</a:t>
            </a:r>
            <a:endParaRPr lang="ru-RU" dirty="0"/>
          </a:p>
        </p:txBody>
      </p:sp>
      <p:sp>
        <p:nvSpPr>
          <p:cNvPr id="5" name="Rectangle 12"/>
          <p:cNvSpPr>
            <a:spLocks noChangeArrowheads="1"/>
          </p:cNvSpPr>
          <p:nvPr/>
        </p:nvSpPr>
        <p:spPr bwMode="auto">
          <a:xfrm>
            <a:off x="0" y="1052736"/>
            <a:ext cx="12188825" cy="2232248"/>
          </a:xfrm>
          <a:prstGeom prst="rect">
            <a:avLst/>
          </a:prstGeom>
          <a:solidFill>
            <a:schemeClr val="bg2">
              <a:lumMod val="10000"/>
              <a:lumOff val="90000"/>
              <a:alpha val="11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endParaRPr lang="ru-RU" sz="3600" dirty="0" smtClean="0">
              <a:solidFill>
                <a:schemeClr val="bg1"/>
              </a:solidFill>
            </a:endParaRPr>
          </a:p>
          <a:p>
            <a:pPr algn="ctr" eaLnBrk="0" hangingPunct="0"/>
            <a:r>
              <a:rPr lang="ru-RU" sz="6600" dirty="0" smtClean="0"/>
              <a:t>                      МОНИТОРИНГ 2014</a:t>
            </a:r>
            <a:endParaRPr lang="en-GB" sz="8000" dirty="0"/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837828" y="980728"/>
            <a:ext cx="8229600" cy="20882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6600" b="0" i="0" u="none" strike="noStrike" kern="1200" cap="none" spc="1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" name="Рисунок 7" descr="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098152"/>
            <a:ext cx="3646140" cy="2122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089201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8237551" y="4429132"/>
            <a:ext cx="3951273" cy="871520"/>
          </a:xfrm>
        </p:spPr>
        <p:txBody>
          <a:bodyPr/>
          <a:lstStyle/>
          <a:p>
            <a:r>
              <a:rPr lang="ru-RU" dirty="0" smtClean="0"/>
              <a:t>ЭМОТИОЛОГИЯ</a:t>
            </a:r>
          </a:p>
        </p:txBody>
      </p:sp>
      <p:sp>
        <p:nvSpPr>
          <p:cNvPr id="10243" name="Text Box 2"/>
          <p:cNvSpPr txBox="1">
            <a:spLocks noChangeArrowheads="1"/>
          </p:cNvSpPr>
          <p:nvPr/>
        </p:nvSpPr>
        <p:spPr bwMode="auto">
          <a:xfrm>
            <a:off x="736562" y="500042"/>
            <a:ext cx="7429552" cy="5280549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spcBef>
                <a:spcPts val="1500"/>
              </a:spcBef>
              <a:buClr>
                <a:srgbClr val="66CCFF"/>
              </a:buClr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/>
              <a:t>Достижении эмотиологии позволяют убедиться в том, что  эмоциональность / эмотивность не является оппозитом рационального, вербального и ментального поведения. Эмоции тесно связаны с сознанием и процессами мышления и что все вербализованные эмоции являются осознанными, а значит - интеллектуальными и кодированными.</a:t>
            </a:r>
          </a:p>
          <a:p>
            <a:pPr>
              <a:spcBef>
                <a:spcPts val="1500"/>
              </a:spcBef>
              <a:buClr>
                <a:srgbClr val="66CCFF"/>
              </a:buClr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/>
              <a:t>Эмоции выступают </a:t>
            </a:r>
            <a:r>
              <a:rPr lang="ru-RU" sz="2400" dirty="0">
                <a:solidFill>
                  <a:srgbClr val="66CCFF"/>
                </a:solidFill>
              </a:rPr>
              <a:t>результатом когнитивной переработки некоторой информации</a:t>
            </a:r>
            <a:r>
              <a:rPr lang="ru-RU" sz="2400" dirty="0"/>
              <a:t>.</a:t>
            </a:r>
          </a:p>
          <a:p>
            <a:pPr>
              <a:spcBef>
                <a:spcPts val="1500"/>
              </a:spcBef>
              <a:buClr>
                <a:srgbClr val="66CCFF"/>
              </a:buClr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/>
              <a:t>Когнитивно-ориентированная теория П. В. Симонова. Согласно этой теории </a:t>
            </a:r>
            <a:r>
              <a:rPr lang="ru-RU" sz="2400" dirty="0">
                <a:solidFill>
                  <a:srgbClr val="66CCFF"/>
                </a:solidFill>
              </a:rPr>
              <a:t>эмоция - отражение какой-либо актуальной потребности (её качества и величины) и вероятности (возможности) её удовлетворения</a:t>
            </a:r>
            <a:endParaRPr lang="en-GB" sz="2400" dirty="0">
              <a:solidFill>
                <a:srgbClr val="66CCFF"/>
              </a:solidFill>
            </a:endParaRPr>
          </a:p>
        </p:txBody>
      </p:sp>
      <p:pic>
        <p:nvPicPr>
          <p:cNvPr id="4" name="Рисунок 3" descr="MP90040884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08990" y="500042"/>
            <a:ext cx="3672321" cy="36715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 rot="20074626">
            <a:off x="5937548" y="3124789"/>
            <a:ext cx="6752686" cy="313932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ru-RU" sz="6600" i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ПЕРЕЖИВАНИЕ </a:t>
            </a:r>
            <a:r>
              <a:rPr lang="en-US" sz="6600" i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&amp;</a:t>
            </a:r>
            <a:endParaRPr lang="ru-RU" sz="6600" i="1" dirty="0" smtClean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  <a:p>
            <a:pPr algn="ctr"/>
            <a:r>
              <a:rPr lang="ru-RU" sz="6600" i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МАНИФЕСТАЦИЯ</a:t>
            </a:r>
            <a:endParaRPr lang="ru-RU" sz="6600" i="1" dirty="0" smtClean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  <a:p>
            <a:pPr algn="ctr"/>
            <a:r>
              <a:rPr lang="ru-RU" sz="6600" i="1" cap="none" spc="0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ЭМОЦИЙ</a:t>
            </a:r>
            <a:endParaRPr lang="ru-RU" sz="6600" i="1" cap="none" spc="0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pic>
        <p:nvPicPr>
          <p:cNvPr id="7" name="Рисунок 6" descr="MP90039953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13892" y="1196752"/>
            <a:ext cx="4680520" cy="3744416"/>
          </a:xfrm>
          <a:prstGeom prst="rect">
            <a:avLst/>
          </a:prstGeom>
        </p:spPr>
      </p:pic>
      <p:pic>
        <p:nvPicPr>
          <p:cNvPr id="6" name="Picture 2" descr="http://predm.kpmo.ru/images/site/preview/pre1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631670"/>
            <a:ext cx="9368953" cy="551197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714511" cy="1785950"/>
          </a:xfrm>
          <a:prstGeom prst="rect">
            <a:avLst/>
          </a:prstGeom>
        </p:spPr>
      </p:pic>
      <p:pic>
        <p:nvPicPr>
          <p:cNvPr id="3" name="Рисунок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79570" y="0"/>
            <a:ext cx="1643074" cy="1714511"/>
          </a:xfrm>
          <a:prstGeom prst="rect">
            <a:avLst/>
          </a:prstGeom>
        </p:spPr>
      </p:pic>
      <p:pic>
        <p:nvPicPr>
          <p:cNvPr id="4" name="Рисунок 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665520" y="0"/>
            <a:ext cx="2000264" cy="1785950"/>
          </a:xfrm>
          <a:prstGeom prst="rect">
            <a:avLst/>
          </a:prstGeom>
        </p:spPr>
      </p:pic>
      <p:pic>
        <p:nvPicPr>
          <p:cNvPr id="5" name="Рисунок 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880098" y="0"/>
            <a:ext cx="1928826" cy="1762131"/>
          </a:xfrm>
          <a:prstGeom prst="rect">
            <a:avLst/>
          </a:prstGeom>
        </p:spPr>
      </p:pic>
      <p:pic>
        <p:nvPicPr>
          <p:cNvPr id="6" name="Рисунок 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951800" y="0"/>
            <a:ext cx="1643074" cy="1643074"/>
          </a:xfrm>
          <a:prstGeom prst="rect">
            <a:avLst/>
          </a:prstGeom>
        </p:spPr>
      </p:pic>
      <p:pic>
        <p:nvPicPr>
          <p:cNvPr id="7" name="Рисунок 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880626" y="0"/>
            <a:ext cx="1620883" cy="1643074"/>
          </a:xfrm>
          <a:prstGeom prst="rect">
            <a:avLst/>
          </a:prstGeom>
        </p:spPr>
      </p:pic>
      <p:pic>
        <p:nvPicPr>
          <p:cNvPr id="8" name="Рисунок 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2000240"/>
            <a:ext cx="1643074" cy="1571636"/>
          </a:xfrm>
          <a:prstGeom prst="rect">
            <a:avLst/>
          </a:prstGeom>
        </p:spPr>
      </p:pic>
      <p:pic>
        <p:nvPicPr>
          <p:cNvPr id="9" name="Рисунок 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808132" y="1928802"/>
            <a:ext cx="1785950" cy="1714512"/>
          </a:xfrm>
          <a:prstGeom prst="rect">
            <a:avLst/>
          </a:prstGeom>
        </p:spPr>
      </p:pic>
      <p:pic>
        <p:nvPicPr>
          <p:cNvPr id="10" name="Рисунок 9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736958" y="2000240"/>
            <a:ext cx="1714512" cy="1643074"/>
          </a:xfrm>
          <a:prstGeom prst="rect">
            <a:avLst/>
          </a:prstGeom>
        </p:spPr>
      </p:pic>
      <p:pic>
        <p:nvPicPr>
          <p:cNvPr id="11" name="Рисунок 10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5594346" y="1928802"/>
            <a:ext cx="2143139" cy="1714512"/>
          </a:xfrm>
          <a:prstGeom prst="rect">
            <a:avLst/>
          </a:prstGeom>
        </p:spPr>
      </p:pic>
      <p:pic>
        <p:nvPicPr>
          <p:cNvPr id="12" name="Рисунок 11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7880362" y="1928802"/>
            <a:ext cx="1857388" cy="1643074"/>
          </a:xfrm>
          <a:prstGeom prst="rect">
            <a:avLst/>
          </a:prstGeom>
        </p:spPr>
      </p:pic>
      <p:pic>
        <p:nvPicPr>
          <p:cNvPr id="13" name="Рисунок 12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9880626" y="1857364"/>
            <a:ext cx="1951009" cy="1643074"/>
          </a:xfrm>
          <a:prstGeom prst="rect">
            <a:avLst/>
          </a:prstGeom>
        </p:spPr>
      </p:pic>
      <p:pic>
        <p:nvPicPr>
          <p:cNvPr id="14" name="Рисунок 13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0" y="3714752"/>
            <a:ext cx="1714512" cy="1500197"/>
          </a:xfrm>
          <a:prstGeom prst="rect">
            <a:avLst/>
          </a:prstGeom>
        </p:spPr>
      </p:pic>
      <p:pic>
        <p:nvPicPr>
          <p:cNvPr id="15" name="Рисунок 14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879570" y="3786190"/>
            <a:ext cx="1981202" cy="1443039"/>
          </a:xfrm>
          <a:prstGeom prst="rect">
            <a:avLst/>
          </a:prstGeom>
        </p:spPr>
      </p:pic>
      <p:pic>
        <p:nvPicPr>
          <p:cNvPr id="16" name="Рисунок 15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4022710" y="3714752"/>
            <a:ext cx="1714512" cy="1785950"/>
          </a:xfrm>
          <a:prstGeom prst="rect">
            <a:avLst/>
          </a:prstGeom>
        </p:spPr>
      </p:pic>
      <p:pic>
        <p:nvPicPr>
          <p:cNvPr id="17" name="Рисунок 16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5951536" y="3714752"/>
            <a:ext cx="1428760" cy="1428760"/>
          </a:xfrm>
          <a:prstGeom prst="rect">
            <a:avLst/>
          </a:prstGeom>
        </p:spPr>
      </p:pic>
      <p:pic>
        <p:nvPicPr>
          <p:cNvPr id="18" name="Рисунок 17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7594610" y="3714752"/>
            <a:ext cx="1571636" cy="1714512"/>
          </a:xfrm>
          <a:prstGeom prst="rect">
            <a:avLst/>
          </a:prstGeom>
        </p:spPr>
      </p:pic>
      <p:pic>
        <p:nvPicPr>
          <p:cNvPr id="19" name="Рисунок 18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9309122" y="3714752"/>
            <a:ext cx="1928826" cy="1428760"/>
          </a:xfrm>
          <a:prstGeom prst="rect">
            <a:avLst/>
          </a:prstGeom>
        </p:spPr>
      </p:pic>
      <p:pic>
        <p:nvPicPr>
          <p:cNvPr id="20" name="Рисунок 19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5808660" y="5357826"/>
            <a:ext cx="1800229" cy="1500174"/>
          </a:xfrm>
          <a:prstGeom prst="rect">
            <a:avLst/>
          </a:prstGeom>
        </p:spPr>
      </p:pic>
      <p:pic>
        <p:nvPicPr>
          <p:cNvPr id="21" name="Рисунок 20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9309122" y="5214950"/>
            <a:ext cx="2000263" cy="1500174"/>
          </a:xfrm>
          <a:prstGeom prst="rect">
            <a:avLst/>
          </a:prstGeom>
        </p:spPr>
      </p:pic>
      <p:sp>
        <p:nvSpPr>
          <p:cNvPr id="22" name="Заголовок 1"/>
          <p:cNvSpPr txBox="1">
            <a:spLocks/>
          </p:cNvSpPr>
          <p:nvPr/>
        </p:nvSpPr>
        <p:spPr>
          <a:xfrm>
            <a:off x="450810" y="5490592"/>
            <a:ext cx="5143536" cy="1367408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0" i="0" u="none" strike="noStrike" kern="1200" cap="none" spc="1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Эмоция как</a:t>
            </a:r>
            <a:r>
              <a:rPr kumimoji="0" lang="ru-RU" sz="4800" b="0" i="0" u="none" strike="noStrike" kern="1200" cap="none" spc="10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знак</a:t>
            </a:r>
            <a:endParaRPr kumimoji="0" lang="ru-RU" sz="4800" b="0" i="0" u="none" strike="noStrike" kern="1200" cap="none" spc="1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62" name="Picture 6" descr="http://predm.kpmo.ru/images/site/preview/pre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9836" y="260648"/>
            <a:ext cx="6172200" cy="4219575"/>
          </a:xfrm>
          <a:prstGeom prst="rect">
            <a:avLst/>
          </a:prstGeom>
          <a:noFill/>
        </p:spPr>
      </p:pic>
      <p:sp>
        <p:nvSpPr>
          <p:cNvPr id="9" name="Заголовок 1"/>
          <p:cNvSpPr>
            <a:spLocks noGrp="1"/>
          </p:cNvSpPr>
          <p:nvPr>
            <p:ph type="ctrTitle"/>
          </p:nvPr>
        </p:nvSpPr>
        <p:spPr>
          <a:xfrm>
            <a:off x="405780" y="4869160"/>
            <a:ext cx="10369152" cy="1367408"/>
          </a:xfrm>
        </p:spPr>
        <p:txBody>
          <a:bodyPr>
            <a:normAutofit/>
          </a:bodyPr>
          <a:lstStyle/>
          <a:p>
            <a:r>
              <a:rPr lang="ru-RU" sz="4800" dirty="0" smtClean="0"/>
              <a:t>ПСИХОЭМОЦИОНАЛЬНЫЙ КОД</a:t>
            </a:r>
            <a:br>
              <a:rPr lang="ru-RU" sz="4800" dirty="0" smtClean="0"/>
            </a:br>
            <a:r>
              <a:rPr lang="ru-RU" sz="4800" dirty="0" smtClean="0"/>
              <a:t>ПЕРЕРАБОТКИ ИНФОРМАЦИИ</a:t>
            </a:r>
            <a:endParaRPr lang="ru-RU" sz="4800" dirty="0"/>
          </a:p>
        </p:txBody>
      </p:sp>
      <p:pic>
        <p:nvPicPr>
          <p:cNvPr id="7" name="Picture 6" descr="http://predm.kpmo.ru/images/site/preview/pre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2084" y="260648"/>
            <a:ext cx="6172200" cy="421957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838825" cy="4379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22974" y="2143116"/>
            <a:ext cx="5940425" cy="4455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450810" y="4869160"/>
            <a:ext cx="5357850" cy="1367408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spc="100" dirty="0" smtClean="0">
                <a:latin typeface="+mj-lt"/>
                <a:ea typeface="+mj-ea"/>
                <a:cs typeface="+mj-cs"/>
              </a:rPr>
              <a:t>БЕЗОПАСНОСТЬ: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1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ПОМОЩЬ НЕ НУЖНА</a:t>
            </a:r>
            <a:endParaRPr kumimoji="0" lang="ru-RU" sz="4800" b="0" i="0" u="none" strike="noStrike" kern="1200" cap="none" spc="1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808792" y="500042"/>
            <a:ext cx="4185014" cy="1367408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spc="100" dirty="0" smtClean="0">
                <a:latin typeface="+mj-lt"/>
                <a:ea typeface="+mj-ea"/>
                <a:cs typeface="+mj-cs"/>
              </a:rPr>
              <a:t>ОПАСНОСТЬ: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1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ПОМОЩЬ НУЖНА</a:t>
            </a:r>
            <a:endParaRPr kumimoji="0" lang="ru-RU" sz="4800" b="0" i="0" u="none" strike="noStrike" kern="1200" cap="none" spc="1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496" y="214290"/>
            <a:ext cx="4362450" cy="327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5094280" y="82382"/>
          <a:ext cx="6643733" cy="6561327"/>
        </p:xfrm>
        <a:graphic>
          <a:graphicData uri="http://schemas.openxmlformats.org/drawingml/2006/table">
            <a:tbl>
              <a:tblPr/>
              <a:tblGrid>
                <a:gridCol w="3842669"/>
                <a:gridCol w="1424939"/>
                <a:gridCol w="1376125"/>
              </a:tblGrid>
              <a:tr h="15686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Research</a:t>
                      </a:r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400" b="1" dirty="0" err="1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Subjects</a:t>
                      </a:r>
                      <a:endParaRPr lang="ru-RU" sz="1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Безопасность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Помощь не нужна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каникулы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bg1"/>
                          </a:solidFill>
                          <a:highlight>
                            <a:srgbClr val="FF0000"/>
                          </a:highlight>
                          <a:latin typeface="Tahoma"/>
                          <a:ea typeface="Calibri"/>
                          <a:cs typeface="Times New Roman"/>
                        </a:rPr>
                        <a:t>Опасность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Помощь нужна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Психолог может помочь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496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думаю что делать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-1,9159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-1,6471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496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меня любят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bg1"/>
                          </a:solidFill>
                          <a:highlight>
                            <a:srgbClr val="00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0,7086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-0,8945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496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мне интересно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-1,4233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-1,4225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496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мне скучно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-1,9614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-1,4355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496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мне страшно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-1,9570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-0,7484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496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мне стыдно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-2,4498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-0,3897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496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нужна помощь!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-2,1422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-0,8366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496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отсюда лучше бежать!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</a:t>
                      </a:r>
                      <a:r>
                        <a:rPr lang="ru-RU" sz="1400">
                          <a:solidFill>
                            <a:schemeClr val="bg1"/>
                          </a:solidFill>
                          <a:highlight>
                            <a:srgbClr val="00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0,5548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bg1"/>
                          </a:solidFill>
                          <a:highlight>
                            <a:srgbClr val="FF0000"/>
                          </a:highlight>
                          <a:latin typeface="Tahoma"/>
                          <a:ea typeface="Calibri"/>
                          <a:cs typeface="Times New Roman"/>
                        </a:rPr>
                        <a:t>0,6776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496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я боюсь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-2,1030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</a:t>
                      </a:r>
                      <a:r>
                        <a:rPr lang="ru-RU" sz="140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0,7799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496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я в безопасности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ahoma"/>
                          <a:ea typeface="Calibri"/>
                          <a:cs typeface="Times New Roman"/>
                        </a:rPr>
                        <a:t>0,9427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ahoma"/>
                          <a:ea typeface="Calibri"/>
                          <a:cs typeface="Times New Roman"/>
                        </a:rPr>
                        <a:t>-0,8988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</a:tr>
              <a:tr h="2496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я в смущении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-2,1261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</a:t>
                      </a:r>
                      <a:r>
                        <a:rPr lang="ru-RU" sz="140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0,3899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496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я доволен                  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bg1"/>
                          </a:solidFill>
                          <a:highlight>
                            <a:srgbClr val="00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-0,2516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-0,8461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496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я злюсь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-2,9848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-0,2565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496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я молодец!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bg1"/>
                          </a:solidFill>
                          <a:highlight>
                            <a:srgbClr val="00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-0,8851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-1,3806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496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я не один!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bg1"/>
                          </a:solidFill>
                          <a:highlight>
                            <a:srgbClr val="00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-0,4994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-1,9419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496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я плачу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-3,2153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-0,2794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496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я плохой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-2,5185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-0,3510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496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я растерян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-2,1278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-1,2349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496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я спрятался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-3,1749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-1,2117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496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я счастливый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</a:t>
                      </a:r>
                      <a:r>
                        <a:rPr lang="ru-RU" sz="1400">
                          <a:solidFill>
                            <a:schemeClr val="bg1"/>
                          </a:solidFill>
                          <a:highlight>
                            <a:srgbClr val="00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0,1710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</a:t>
                      </a:r>
                      <a:r>
                        <a:rPr lang="ru-RU" sz="1400" dirty="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0,5294</a:t>
                      </a:r>
                      <a:endParaRPr lang="ru-RU" sz="1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950876" y="4143380"/>
            <a:ext cx="400052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3200" b="1" dirty="0" smtClean="0"/>
              <a:t>ИНВЕРСИЯ:</a:t>
            </a:r>
          </a:p>
          <a:p>
            <a:pPr algn="r"/>
            <a:r>
              <a:rPr lang="ru-RU" sz="3200" b="1" dirty="0" smtClean="0"/>
              <a:t> БЕЗОПАСНОСТЬ, </a:t>
            </a:r>
          </a:p>
          <a:p>
            <a:pPr algn="r"/>
            <a:r>
              <a:rPr lang="ru-RU" sz="3200" b="1" dirty="0" smtClean="0"/>
              <a:t>ПРИНЯТИЕ, </a:t>
            </a:r>
          </a:p>
          <a:p>
            <a:pPr algn="r"/>
            <a:r>
              <a:rPr lang="ru-RU" sz="3200" b="1" dirty="0" smtClean="0"/>
              <a:t>СОВЛАДАНИЕ</a:t>
            </a:r>
            <a:endParaRPr lang="ru-RU" sz="32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5058" y="714356"/>
            <a:ext cx="1785950" cy="1357322"/>
          </a:xfrm>
          <a:prstGeom prst="rect">
            <a:avLst/>
          </a:prstGeom>
        </p:spPr>
      </p:pic>
      <p:pic>
        <p:nvPicPr>
          <p:cNvPr id="18" name="Рисунок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5058" y="2143116"/>
            <a:ext cx="1500198" cy="1500198"/>
          </a:xfrm>
          <a:prstGeom prst="rect">
            <a:avLst/>
          </a:prstGeom>
        </p:spPr>
      </p:pic>
      <p:pic>
        <p:nvPicPr>
          <p:cNvPr id="19" name="Рисунок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36496" y="3857628"/>
            <a:ext cx="1571636" cy="1357322"/>
          </a:xfrm>
          <a:prstGeom prst="rect">
            <a:avLst/>
          </a:prstGeom>
        </p:spPr>
      </p:pic>
      <p:pic>
        <p:nvPicPr>
          <p:cNvPr id="20" name="Рисунок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36496" y="5357826"/>
            <a:ext cx="1571636" cy="1214446"/>
          </a:xfrm>
          <a:prstGeom prst="rect">
            <a:avLst/>
          </a:prstGeom>
        </p:spPr>
      </p:pic>
      <p:pic>
        <p:nvPicPr>
          <p:cNvPr id="21" name="Рисунок 2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093884" y="714356"/>
            <a:ext cx="1857388" cy="1428760"/>
          </a:xfrm>
          <a:prstGeom prst="rect">
            <a:avLst/>
          </a:prstGeom>
        </p:spPr>
      </p:pic>
      <p:pic>
        <p:nvPicPr>
          <p:cNvPr id="22" name="Рисунок 2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951008" y="2214554"/>
            <a:ext cx="2000264" cy="1500198"/>
          </a:xfrm>
          <a:prstGeom prst="rect">
            <a:avLst/>
          </a:prstGeom>
        </p:spPr>
      </p:pic>
      <p:cxnSp>
        <p:nvCxnSpPr>
          <p:cNvPr id="24" name="Прямая соединительная линия 23"/>
          <p:cNvCxnSpPr/>
          <p:nvPr/>
        </p:nvCxnSpPr>
        <p:spPr>
          <a:xfrm rot="16200000" flipH="1">
            <a:off x="2343941" y="3393281"/>
            <a:ext cx="6858000" cy="71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Рисунок 2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022974" y="785794"/>
            <a:ext cx="1504950" cy="1209675"/>
          </a:xfrm>
          <a:prstGeom prst="rect">
            <a:avLst/>
          </a:prstGeom>
        </p:spPr>
      </p:pic>
      <p:pic>
        <p:nvPicPr>
          <p:cNvPr id="27" name="Рисунок 26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6094412" y="2143116"/>
            <a:ext cx="1390650" cy="1209675"/>
          </a:xfrm>
          <a:prstGeom prst="rect">
            <a:avLst/>
          </a:prstGeom>
        </p:spPr>
      </p:pic>
      <p:pic>
        <p:nvPicPr>
          <p:cNvPr id="28" name="Рисунок 27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6094412" y="3500438"/>
            <a:ext cx="1214446" cy="1143008"/>
          </a:xfrm>
          <a:prstGeom prst="rect">
            <a:avLst/>
          </a:prstGeom>
        </p:spPr>
      </p:pic>
      <p:pic>
        <p:nvPicPr>
          <p:cNvPr id="29" name="Рисунок 28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6094412" y="4786322"/>
            <a:ext cx="1304925" cy="1219200"/>
          </a:xfrm>
          <a:prstGeom prst="rect">
            <a:avLst/>
          </a:prstGeom>
        </p:spPr>
      </p:pic>
      <p:pic>
        <p:nvPicPr>
          <p:cNvPr id="30" name="Рисунок 29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0452130" y="785794"/>
            <a:ext cx="1504950" cy="1295400"/>
          </a:xfrm>
          <a:prstGeom prst="rect">
            <a:avLst/>
          </a:prstGeom>
        </p:spPr>
      </p:pic>
      <p:pic>
        <p:nvPicPr>
          <p:cNvPr id="32" name="Рисунок 31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0523568" y="3643314"/>
            <a:ext cx="1285884" cy="1071570"/>
          </a:xfrm>
          <a:prstGeom prst="rect">
            <a:avLst/>
          </a:prstGeom>
        </p:spPr>
      </p:pic>
      <p:sp>
        <p:nvSpPr>
          <p:cNvPr id="33" name="Прямоугольник 32"/>
          <p:cNvSpPr/>
          <p:nvPr/>
        </p:nvSpPr>
        <p:spPr>
          <a:xfrm>
            <a:off x="1951008" y="4826675"/>
            <a:ext cx="307183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БЕЗОПАСНОСТЬ</a:t>
            </a:r>
          </a:p>
          <a:p>
            <a:r>
              <a:rPr lang="ru-RU" dirty="0" smtClean="0"/>
              <a:t>ЛЮБОВЬ</a:t>
            </a:r>
          </a:p>
          <a:p>
            <a:r>
              <a:rPr lang="ru-RU" dirty="0" smtClean="0"/>
              <a:t>СЧАСТЬЕ</a:t>
            </a:r>
          </a:p>
          <a:p>
            <a:r>
              <a:rPr lang="ru-RU" dirty="0" smtClean="0"/>
              <a:t>УДОВОЛЬСТВИЕ</a:t>
            </a:r>
          </a:p>
          <a:p>
            <a:r>
              <a:rPr lang="ru-RU" dirty="0" smtClean="0"/>
              <a:t>САМООЦЕНКА</a:t>
            </a:r>
          </a:p>
          <a:p>
            <a:r>
              <a:rPr lang="ru-RU" dirty="0" smtClean="0"/>
              <a:t>АФФИЛЯЦИЯ</a:t>
            </a:r>
          </a:p>
          <a:p>
            <a:endParaRPr lang="ru-RU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7308858" y="1000108"/>
            <a:ext cx="307183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 smtClean="0"/>
              <a:t>УХОД\СОВЛАДАНИЕ</a:t>
            </a:r>
          </a:p>
          <a:p>
            <a:pPr algn="r"/>
            <a:r>
              <a:rPr lang="ru-RU" dirty="0" smtClean="0"/>
              <a:t>ЗЛОСТЬ\АГРЕССИЯ</a:t>
            </a:r>
          </a:p>
          <a:p>
            <a:pPr algn="r"/>
            <a:r>
              <a:rPr lang="ru-RU" dirty="0" smtClean="0"/>
              <a:t>СЛЕЗЫ\ДЕПРИВАЦИЯ</a:t>
            </a:r>
          </a:p>
          <a:p>
            <a:pPr algn="r"/>
            <a:r>
              <a:rPr lang="ru-RU" dirty="0" smtClean="0"/>
              <a:t>ДЕВИАНТНОСТЬ</a:t>
            </a:r>
          </a:p>
          <a:p>
            <a:pPr algn="r"/>
            <a:r>
              <a:rPr lang="ru-RU" dirty="0" smtClean="0"/>
              <a:t>СМУЩЕНИЕ</a:t>
            </a:r>
          </a:p>
          <a:p>
            <a:pPr algn="r"/>
            <a:r>
              <a:rPr lang="ru-RU" dirty="0" smtClean="0"/>
              <a:t>СТЫД</a:t>
            </a:r>
          </a:p>
          <a:p>
            <a:pPr algn="r"/>
            <a:r>
              <a:rPr lang="ru-RU" dirty="0" smtClean="0"/>
              <a:t>СТРАХ</a:t>
            </a:r>
          </a:p>
          <a:p>
            <a:pPr algn="r"/>
            <a:endParaRPr lang="ru-RU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7523172" y="3500438"/>
            <a:ext cx="307183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ОТ СЮДА ЛУЧШЕ БЕЖАТЬ</a:t>
            </a:r>
          </a:p>
          <a:p>
            <a:pPr algn="r"/>
            <a:r>
              <a:rPr lang="ru-RU" dirty="0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Я ЗЛЮСЬ</a:t>
            </a:r>
          </a:p>
          <a:p>
            <a:pPr algn="r"/>
            <a:r>
              <a:rPr lang="ru-RU" dirty="0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Я ПЛАЧУ</a:t>
            </a:r>
          </a:p>
          <a:p>
            <a:pPr algn="r"/>
            <a:r>
              <a:rPr lang="ru-RU" dirty="0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Я ПЛОХОЙ</a:t>
            </a:r>
          </a:p>
          <a:p>
            <a:pPr algn="r"/>
            <a:r>
              <a:rPr lang="ru-RU" dirty="0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Я СМУЩАЮСЬ</a:t>
            </a:r>
          </a:p>
          <a:p>
            <a:pPr algn="r"/>
            <a:r>
              <a:rPr lang="ru-RU" dirty="0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МНЕ СТЫДНО</a:t>
            </a:r>
          </a:p>
          <a:p>
            <a:pPr algn="r"/>
            <a:r>
              <a:rPr lang="ru-RU" dirty="0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Я БОЮСЬ</a:t>
            </a:r>
          </a:p>
          <a:p>
            <a:pPr algn="r"/>
            <a:endParaRPr lang="ru-RU" dirty="0">
              <a:solidFill>
                <a:schemeClr val="bg2">
                  <a:lumMod val="25000"/>
                  <a:lumOff val="75000"/>
                </a:schemeClr>
              </a:solidFill>
            </a:endParaRPr>
          </a:p>
        </p:txBody>
      </p:sp>
      <p:pic>
        <p:nvPicPr>
          <p:cNvPr id="36" name="Рисунок 35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0523568" y="2214554"/>
            <a:ext cx="1428760" cy="1285884"/>
          </a:xfrm>
          <a:prstGeom prst="rect">
            <a:avLst/>
          </a:prstGeom>
        </p:spPr>
      </p:pic>
      <p:sp>
        <p:nvSpPr>
          <p:cNvPr id="37" name="Прямоугольник 36"/>
          <p:cNvSpPr/>
          <p:nvPr/>
        </p:nvSpPr>
        <p:spPr>
          <a:xfrm>
            <a:off x="2665388" y="3786190"/>
            <a:ext cx="307183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Я В БЕЗОПАСНОСТИ</a:t>
            </a:r>
          </a:p>
          <a:p>
            <a:pPr algn="r"/>
            <a:r>
              <a:rPr lang="ru-RU" dirty="0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МЕНЯ ЛЮБЯТ</a:t>
            </a:r>
          </a:p>
          <a:p>
            <a:pPr algn="r"/>
            <a:r>
              <a:rPr lang="ru-RU" dirty="0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Я СЧАСТЛИВ</a:t>
            </a:r>
          </a:p>
          <a:p>
            <a:pPr algn="r"/>
            <a:r>
              <a:rPr lang="ru-RU" dirty="0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Я  ДОВОЛЕН</a:t>
            </a:r>
          </a:p>
          <a:p>
            <a:pPr algn="r"/>
            <a:r>
              <a:rPr lang="ru-RU" dirty="0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Я МОЛОДЕЙ</a:t>
            </a:r>
          </a:p>
          <a:p>
            <a:pPr algn="r"/>
            <a:r>
              <a:rPr lang="ru-RU" dirty="0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Я НЕ ОДИН</a:t>
            </a:r>
          </a:p>
          <a:p>
            <a:pPr algn="r"/>
            <a:endParaRPr lang="ru-RU" dirty="0"/>
          </a:p>
        </p:txBody>
      </p:sp>
      <p:sp>
        <p:nvSpPr>
          <p:cNvPr id="38" name="Заголовок 1"/>
          <p:cNvSpPr txBox="1">
            <a:spLocks/>
          </p:cNvSpPr>
          <p:nvPr/>
        </p:nvSpPr>
        <p:spPr>
          <a:xfrm>
            <a:off x="307934" y="0"/>
            <a:ext cx="5357850" cy="1367408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spc="100" dirty="0" smtClean="0">
                <a:latin typeface="+mj-lt"/>
                <a:ea typeface="+mj-ea"/>
                <a:cs typeface="+mj-cs"/>
              </a:rPr>
              <a:t>БЕЗОПАСНОСТЬ</a:t>
            </a:r>
          </a:p>
        </p:txBody>
      </p:sp>
      <p:sp>
        <p:nvSpPr>
          <p:cNvPr id="39" name="Заголовок 1"/>
          <p:cNvSpPr txBox="1">
            <a:spLocks/>
          </p:cNvSpPr>
          <p:nvPr/>
        </p:nvSpPr>
        <p:spPr>
          <a:xfrm>
            <a:off x="7380296" y="0"/>
            <a:ext cx="4185014" cy="93880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spc="100" dirty="0" smtClean="0">
                <a:latin typeface="+mj-lt"/>
                <a:ea typeface="+mj-ea"/>
                <a:cs typeface="+mj-cs"/>
              </a:rPr>
              <a:t>ОПАСНОСТЬ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80098" y="571480"/>
            <a:ext cx="5286412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4165586" y="4643446"/>
            <a:ext cx="721523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3200" b="1" dirty="0" smtClean="0"/>
              <a:t>МАНИФЕСТАЦИЯ КОДА БЕЗОПАСНОСТИ:</a:t>
            </a:r>
          </a:p>
          <a:p>
            <a:pPr algn="r"/>
            <a:r>
              <a:rPr lang="ru-RU" sz="3200" b="1" dirty="0" smtClean="0"/>
              <a:t> </a:t>
            </a:r>
            <a:r>
              <a:rPr lang="ru-RU" sz="3200" b="1" dirty="0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Я В БЕЗОПАСНОСТИ,</a:t>
            </a:r>
          </a:p>
          <a:p>
            <a:pPr algn="r"/>
            <a:r>
              <a:rPr lang="ru-RU" sz="3200" b="1" dirty="0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МЕНЯ ЛЮБЯТ </a:t>
            </a:r>
          </a:p>
        </p:txBody>
      </p:sp>
      <p:pic>
        <p:nvPicPr>
          <p:cNvPr id="5" name="Picture 4" descr="http://predm.kpmo.ru/images/site/preview/pre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6562" y="3690788"/>
            <a:ext cx="4089492" cy="3167212"/>
          </a:xfrm>
          <a:prstGeom prst="rect">
            <a:avLst/>
          </a:prstGeom>
          <a:noFill/>
        </p:spPr>
      </p:pic>
      <p:pic>
        <p:nvPicPr>
          <p:cNvPr id="2" name="Рисунок 1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7934" y="571480"/>
            <a:ext cx="5286412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 rot="19812162">
            <a:off x="3577536" y="5188842"/>
            <a:ext cx="3528918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ru-RU" sz="3200" i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ПРОТОТИП:</a:t>
            </a:r>
          </a:p>
          <a:p>
            <a:pPr algn="ctr"/>
            <a:r>
              <a:rPr lang="ru-RU" sz="3200" i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КАНИКУЛЫ</a:t>
            </a:r>
            <a:endParaRPr lang="ru-RU" sz="3200" i="1" cap="none" spc="0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65058" y="285728"/>
          <a:ext cx="6072230" cy="4224862"/>
        </p:xfrm>
        <a:graphic>
          <a:graphicData uri="http://schemas.openxmlformats.org/drawingml/2006/table">
            <a:tbl>
              <a:tblPr/>
              <a:tblGrid>
                <a:gridCol w="3871375"/>
                <a:gridCol w="712615"/>
                <a:gridCol w="744120"/>
                <a:gridCol w="744120"/>
              </a:tblGrid>
              <a:tr h="600850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/>
                      </a:r>
                      <a:br>
                        <a:rPr lang="ru-RU" sz="2000" b="1" dirty="0"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</a:br>
                      <a:r>
                        <a:rPr lang="ru-RU" sz="2000" b="1" dirty="0" err="1">
                          <a:solidFill>
                            <a:srgbClr val="8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Significances</a:t>
                      </a:r>
                      <a:r>
                        <a:rPr lang="ru-RU" sz="2000" b="1" dirty="0">
                          <a:solidFill>
                            <a:srgbClr val="8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 </a:t>
                      </a:r>
                      <a:r>
                        <a:rPr lang="ru-RU" sz="2000" b="1" dirty="0" err="1">
                          <a:solidFill>
                            <a:srgbClr val="8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of</a:t>
                      </a:r>
                      <a:r>
                        <a:rPr lang="ru-RU" sz="2000" b="1" dirty="0">
                          <a:solidFill>
                            <a:srgbClr val="8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 </a:t>
                      </a:r>
                      <a:r>
                        <a:rPr lang="ru-RU" sz="2000" b="1" dirty="0" err="1">
                          <a:solidFill>
                            <a:srgbClr val="8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the</a:t>
                      </a:r>
                      <a:r>
                        <a:rPr lang="ru-RU" sz="2000" b="1" dirty="0">
                          <a:solidFill>
                            <a:srgbClr val="8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 </a:t>
                      </a:r>
                      <a:r>
                        <a:rPr lang="ru-RU" sz="2000" b="1" dirty="0" err="1">
                          <a:solidFill>
                            <a:srgbClr val="8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Categories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134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8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Properties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8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Categories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91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Name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1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2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3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</a:tr>
              <a:tr h="2873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 - я на перемене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0,13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0,14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0,92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873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 - я на уроке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0,74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0,02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0,51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873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 - я отвечаю у доски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-0,02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0,96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-0,06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873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 - я пишу контрольную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0,75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0,52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0,27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873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 - я в столовой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0,36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-0,33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0,77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873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 - я в школе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0,90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-0,22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0,07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873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 - я делаю уроки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0,89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0,08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0,24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3483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Significance explained by category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2,86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1,38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1,85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6380164" y="357166"/>
          <a:ext cx="5193030" cy="6449568"/>
        </p:xfrm>
        <a:graphic>
          <a:graphicData uri="http://schemas.openxmlformats.org/drawingml/2006/table">
            <a:tbl>
              <a:tblPr/>
              <a:tblGrid>
                <a:gridCol w="3249930"/>
                <a:gridCol w="647700"/>
                <a:gridCol w="647700"/>
                <a:gridCol w="647700"/>
              </a:tblGrid>
              <a:tr h="190500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rgbClr val="8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Categorial</a:t>
                      </a:r>
                      <a:r>
                        <a:rPr lang="en-US" sz="1600" dirty="0">
                          <a:solidFill>
                            <a:srgbClr val="8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 Weights of the Objects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8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Objects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8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Categories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76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Name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2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3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думаю что делать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0,57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highlight>
                            <a:srgbClr val="00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0,29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меня любят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-0,03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highlight>
                            <a:srgbClr val="FF0000"/>
                          </a:highlight>
                          <a:latin typeface="Calibri"/>
                          <a:ea typeface="Times New Roman"/>
                          <a:cs typeface="Calibri"/>
                        </a:rPr>
                        <a:t>-0,81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0,06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мне интересно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0,39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highlight>
                            <a:srgbClr val="00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0,28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0,09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мне скучно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0,43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-0,39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-0,19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мне страшно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-0,22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0,12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-0,39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мне стыдно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-0,45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0,17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-0,56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нужна помощь!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0,13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0,63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отсюда лучше бежать!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-0,17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0,57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0,04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я боюсь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-0,25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0,27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-0,46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я в безопасности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0,61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highlight>
                            <a:srgbClr val="FF0000"/>
                          </a:highlight>
                          <a:latin typeface="Calibri"/>
                          <a:ea typeface="Times New Roman"/>
                          <a:cs typeface="Calibri"/>
                        </a:rPr>
                        <a:t>-0,06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0,53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я в смущении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0,24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0,57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я доволен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0,03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0,12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0,56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я злюсь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-0,32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0,14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-0,64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я молодец!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0,52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highlight>
                            <a:srgbClr val="00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0,24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0,38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я не один!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0,67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-0,12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0,44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я плачу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-0,60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0,10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-0,63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я плохой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-0,57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0,03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-0,54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я растерян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0,24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0,45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-0,30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я спрятался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0,13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-0,68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я счастливый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-0,39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0,42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  <p:sp>
        <p:nvSpPr>
          <p:cNvPr id="8" name="Заголовок 1"/>
          <p:cNvSpPr txBox="1">
            <a:spLocks/>
          </p:cNvSpPr>
          <p:nvPr/>
        </p:nvSpPr>
        <p:spPr>
          <a:xfrm>
            <a:off x="2022446" y="4929198"/>
            <a:ext cx="3328898" cy="1367408"/>
          </a:xfrm>
          <a:prstGeom prst="rect">
            <a:avLst/>
          </a:prstGeom>
        </p:spPr>
        <p:txBody>
          <a:bodyPr>
            <a:normAutofit fontScale="97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800" spc="100" dirty="0" smtClean="0">
                <a:latin typeface="+mj-lt"/>
                <a:ea typeface="+mj-ea"/>
                <a:cs typeface="+mj-cs"/>
              </a:rPr>
              <a:t>ЛОКУС: </a:t>
            </a:r>
            <a:r>
              <a:rPr kumimoji="0" lang="ru-RU" sz="4800" b="0" i="0" u="none" strike="noStrike" kern="1200" cap="none" spc="1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ШКОЛА </a:t>
            </a:r>
            <a:endParaRPr kumimoji="0" lang="ru-RU" sz="4800" b="0" i="0" u="none" strike="noStrike" kern="1200" cap="none" spc="10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800" b="0" i="0" u="none" strike="noStrike" kern="1200" cap="none" spc="1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379372" y="285728"/>
          <a:ext cx="3579495" cy="6169152"/>
        </p:xfrm>
        <a:graphic>
          <a:graphicData uri="http://schemas.openxmlformats.org/drawingml/2006/table">
            <a:tbl>
              <a:tblPr/>
              <a:tblGrid>
                <a:gridCol w="1179830"/>
                <a:gridCol w="824865"/>
                <a:gridCol w="819150"/>
                <a:gridCol w="755650"/>
              </a:tblGrid>
              <a:tr h="190500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solidFill>
                            <a:srgbClr val="8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Categorial</a:t>
                      </a:r>
                      <a:r>
                        <a:rPr lang="ru-RU" sz="1600" dirty="0">
                          <a:solidFill>
                            <a:srgbClr val="8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8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Definition</a:t>
                      </a:r>
                      <a:r>
                        <a:rPr lang="ru-RU" sz="1600" dirty="0">
                          <a:solidFill>
                            <a:srgbClr val="8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8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of</a:t>
                      </a:r>
                      <a:r>
                        <a:rPr lang="ru-RU" sz="1600" dirty="0">
                          <a:solidFill>
                            <a:srgbClr val="8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8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Ideal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Опасность (S1)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Coordinates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Confidence</a:t>
                      </a:r>
                      <a:br>
                        <a:rPr lang="ru-RU" sz="16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</a:br>
                      <a:r>
                        <a:rPr lang="ru-RU" sz="16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 Probability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Intensities</a:t>
                      </a:r>
                      <a:br>
                        <a:rPr lang="ru-RU" sz="16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</a:br>
                      <a:r>
                        <a:rPr lang="ru-RU" sz="16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 of Properties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g1  на уроке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-0,46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0,82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-0,48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g2  у доски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0,21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0,96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0,24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g3 на перемене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0,08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0,18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gH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0,86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0,80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90500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solidFill>
                            <a:srgbClr val="8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Categorial</a:t>
                      </a:r>
                      <a:r>
                        <a:rPr lang="ru-RU" sz="1600" dirty="0">
                          <a:solidFill>
                            <a:srgbClr val="8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8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Definition</a:t>
                      </a:r>
                      <a:r>
                        <a:rPr lang="ru-RU" sz="1600" dirty="0">
                          <a:solidFill>
                            <a:srgbClr val="8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8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of</a:t>
                      </a:r>
                      <a:r>
                        <a:rPr lang="ru-RU" sz="1600" dirty="0">
                          <a:solidFill>
                            <a:srgbClr val="8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8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Ideal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Безопасность(S</a:t>
                      </a:r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2</a:t>
                      </a:r>
                      <a:r>
                        <a:rPr lang="ru-RU" sz="1600" b="1" dirty="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)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Coordinates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Confidence</a:t>
                      </a:r>
                      <a:br>
                        <a:rPr lang="ru-RU" sz="16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</a:br>
                      <a:r>
                        <a:rPr lang="ru-RU" sz="16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 Probability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Intensities</a:t>
                      </a:r>
                      <a:br>
                        <a:rPr lang="ru-RU" sz="16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</a:br>
                      <a:r>
                        <a:rPr lang="ru-RU" sz="16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 of Properties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g1  на уроке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-0,30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0,76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-1,00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g2  у доски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-0,13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0,79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-1,00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g3  на перемене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0,94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1,00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1,00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gH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0,00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4510236" y="404664"/>
          <a:ext cx="7488831" cy="5958968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445333"/>
                <a:gridCol w="2547221"/>
                <a:gridCol w="2496277"/>
              </a:tblGrid>
              <a:tr h="648072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УРОК</a:t>
                      </a:r>
                      <a:endParaRPr lang="ru-RU" sz="2000" dirty="0"/>
                    </a:p>
                  </a:txBody>
                  <a:tcPr>
                    <a:gradFill>
                      <a:gsLst>
                        <a:gs pos="0">
                          <a:schemeClr val="bg1">
                            <a:alpha val="69000"/>
                          </a:schemeClr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У ДОСКИ</a:t>
                      </a:r>
                      <a:endParaRPr lang="ru-RU" sz="2000" dirty="0"/>
                    </a:p>
                  </a:txBody>
                  <a:tcPr>
                    <a:gradFill>
                      <a:gsLst>
                        <a:gs pos="0">
                          <a:schemeClr val="bg1">
                            <a:alpha val="69000"/>
                          </a:schemeClr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НА ПЕРЕМЕНЕ</a:t>
                      </a:r>
                      <a:endParaRPr lang="ru-RU" sz="2000" dirty="0"/>
                    </a:p>
                  </a:txBody>
                  <a:tcPr>
                    <a:gradFill>
                      <a:gsLst>
                        <a:gs pos="0">
                          <a:schemeClr val="bg1">
                            <a:alpha val="69000"/>
                          </a:schemeClr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</a:tr>
              <a:tr h="1327724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ОПАСНОСТЬ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>
                      <a:gsLst>
                        <a:gs pos="0">
                          <a:schemeClr val="bg1">
                            <a:alpha val="69000"/>
                          </a:schemeClr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МЕНЯ НЕ ЛЮБЯТ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>
                      <a:gsLst>
                        <a:gs pos="0">
                          <a:schemeClr val="bg1">
                            <a:alpha val="69000"/>
                          </a:schemeClr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Я В БЕЗОПАСНОСТИ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>
                      <a:gsLst>
                        <a:gs pos="0">
                          <a:schemeClr val="bg1">
                            <a:alpha val="69000"/>
                          </a:schemeClr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</a:tr>
              <a:tr h="1327724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НУЖНА ПОМОЩЬ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>
                      <a:gsLst>
                        <a:gs pos="0">
                          <a:schemeClr val="bg1">
                            <a:alpha val="69000"/>
                          </a:schemeClr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НУЖНА ПОМОЩЬ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>
                      <a:gsLst>
                        <a:gs pos="0">
                          <a:schemeClr val="bg1">
                            <a:alpha val="69000"/>
                          </a:schemeClr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Я НЕ ОДИН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>
                      <a:gsLst>
                        <a:gs pos="0">
                          <a:schemeClr val="bg1">
                            <a:alpha val="69000"/>
                          </a:schemeClr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</a:tr>
              <a:tr h="1327724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Я  ОДИН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>
                      <a:gsLst>
                        <a:gs pos="0">
                          <a:schemeClr val="bg1">
                            <a:alpha val="69000"/>
                          </a:schemeClr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БЕЖАТЬ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>
                      <a:gsLst>
                        <a:gs pos="0">
                          <a:schemeClr val="bg1">
                            <a:alpha val="69000"/>
                          </a:schemeClr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Я ДОВОЛЕН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>
                      <a:gsLst>
                        <a:gs pos="0">
                          <a:schemeClr val="bg1">
                            <a:alpha val="69000"/>
                          </a:schemeClr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</a:tr>
              <a:tr h="1327724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Я  НЕ  МОЛОДЕЦ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>
                      <a:gsLst>
                        <a:gs pos="0">
                          <a:schemeClr val="bg1">
                            <a:alpha val="69000"/>
                          </a:schemeClr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Я РАСТЕРЯН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>
                      <a:gsLst>
                        <a:gs pos="0">
                          <a:schemeClr val="bg1">
                            <a:alpha val="69000"/>
                          </a:schemeClr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Я СЧАСТЛИВЫЙ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>
                      <a:gsLst>
                        <a:gs pos="0">
                          <a:schemeClr val="bg1">
                            <a:alpha val="69000"/>
                          </a:schemeClr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  <p:pic>
        <p:nvPicPr>
          <p:cNvPr id="4" name="Рисунок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78388" y="1556792"/>
            <a:ext cx="1008112" cy="864096"/>
          </a:xfrm>
          <a:prstGeom prst="rect">
            <a:avLst/>
          </a:prstGeom>
        </p:spPr>
      </p:pic>
      <p:pic>
        <p:nvPicPr>
          <p:cNvPr id="5" name="Рисунок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918948" y="1556792"/>
            <a:ext cx="1008112" cy="864096"/>
          </a:xfrm>
          <a:prstGeom prst="rect">
            <a:avLst/>
          </a:prstGeom>
        </p:spPr>
      </p:pic>
      <p:pic>
        <p:nvPicPr>
          <p:cNvPr id="7" name="Рисунок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22404" y="2708920"/>
            <a:ext cx="864096" cy="936104"/>
          </a:xfrm>
          <a:prstGeom prst="rect">
            <a:avLst/>
          </a:prstGeom>
        </p:spPr>
      </p:pic>
      <p:pic>
        <p:nvPicPr>
          <p:cNvPr id="8" name="Рисунок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542684" y="2780928"/>
            <a:ext cx="864096" cy="936104"/>
          </a:xfrm>
          <a:prstGeom prst="rect">
            <a:avLst/>
          </a:prstGeom>
        </p:spPr>
      </p:pic>
      <p:pic>
        <p:nvPicPr>
          <p:cNvPr id="9" name="Рисунок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734372" y="3861048"/>
            <a:ext cx="1207606" cy="1226416"/>
          </a:xfrm>
          <a:prstGeom prst="rect">
            <a:avLst/>
          </a:prstGeom>
        </p:spPr>
      </p:pic>
      <p:pic>
        <p:nvPicPr>
          <p:cNvPr id="10" name="Рисунок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702924" y="2564904"/>
            <a:ext cx="1224136" cy="1152128"/>
          </a:xfrm>
          <a:prstGeom prst="rect">
            <a:avLst/>
          </a:prstGeom>
        </p:spPr>
      </p:pic>
      <p:pic>
        <p:nvPicPr>
          <p:cNvPr id="11" name="Рисунок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326660" y="3861048"/>
            <a:ext cx="1224136" cy="1224136"/>
          </a:xfrm>
          <a:prstGeom prst="rect">
            <a:avLst/>
          </a:prstGeom>
        </p:spPr>
      </p:pic>
      <p:pic>
        <p:nvPicPr>
          <p:cNvPr id="12" name="Рисунок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470676" y="1340768"/>
            <a:ext cx="1008112" cy="1080120"/>
          </a:xfrm>
          <a:prstGeom prst="rect">
            <a:avLst/>
          </a:prstGeom>
        </p:spPr>
      </p:pic>
      <p:pic>
        <p:nvPicPr>
          <p:cNvPr id="13" name="Рисунок 1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446340" y="5373216"/>
            <a:ext cx="1478538" cy="1010962"/>
          </a:xfrm>
          <a:prstGeom prst="rect">
            <a:avLst/>
          </a:prstGeom>
        </p:spPr>
      </p:pic>
      <p:pic>
        <p:nvPicPr>
          <p:cNvPr id="14" name="Рисунок 1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470676" y="5373216"/>
            <a:ext cx="1094370" cy="996142"/>
          </a:xfrm>
          <a:prstGeom prst="rect">
            <a:avLst/>
          </a:prstGeom>
        </p:spPr>
      </p:pic>
      <p:pic>
        <p:nvPicPr>
          <p:cNvPr id="15" name="Рисунок 1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0702924" y="4077072"/>
            <a:ext cx="1254346" cy="995572"/>
          </a:xfrm>
          <a:prstGeom prst="rect">
            <a:avLst/>
          </a:prstGeom>
        </p:spPr>
      </p:pic>
      <p:pic>
        <p:nvPicPr>
          <p:cNvPr id="16" name="Рисунок 1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0774932" y="5445224"/>
            <a:ext cx="1249786" cy="950354"/>
          </a:xfrm>
          <a:prstGeom prst="rect">
            <a:avLst/>
          </a:prstGeom>
        </p:spPr>
      </p:pic>
      <p:grpSp>
        <p:nvGrpSpPr>
          <p:cNvPr id="24" name="Группа 23"/>
          <p:cNvGrpSpPr/>
          <p:nvPr/>
        </p:nvGrpSpPr>
        <p:grpSpPr>
          <a:xfrm>
            <a:off x="4654252" y="4077072"/>
            <a:ext cx="792088" cy="720080"/>
            <a:chOff x="4870276" y="1556792"/>
            <a:chExt cx="792088" cy="720080"/>
          </a:xfrm>
        </p:grpSpPr>
        <p:cxnSp>
          <p:nvCxnSpPr>
            <p:cNvPr id="20" name="Прямая соединительная линия 19"/>
            <p:cNvCxnSpPr/>
            <p:nvPr/>
          </p:nvCxnSpPr>
          <p:spPr>
            <a:xfrm rot="5400000">
              <a:off x="4870276" y="1556792"/>
              <a:ext cx="720080" cy="720080"/>
            </a:xfrm>
            <a:prstGeom prst="line">
              <a:avLst/>
            </a:prstGeom>
            <a:ln w="158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Прямая соединительная линия 22"/>
            <p:cNvCxnSpPr/>
            <p:nvPr/>
          </p:nvCxnSpPr>
          <p:spPr>
            <a:xfrm>
              <a:off x="4870276" y="1628800"/>
              <a:ext cx="792088" cy="576064"/>
            </a:xfrm>
            <a:prstGeom prst="line">
              <a:avLst/>
            </a:prstGeom>
            <a:ln w="158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Группа 24"/>
          <p:cNvGrpSpPr/>
          <p:nvPr/>
        </p:nvGrpSpPr>
        <p:grpSpPr>
          <a:xfrm>
            <a:off x="4870276" y="1556792"/>
            <a:ext cx="792088" cy="720080"/>
            <a:chOff x="4870276" y="1556792"/>
            <a:chExt cx="792088" cy="720080"/>
          </a:xfrm>
        </p:grpSpPr>
        <p:cxnSp>
          <p:nvCxnSpPr>
            <p:cNvPr id="26" name="Прямая соединительная линия 25"/>
            <p:cNvCxnSpPr/>
            <p:nvPr/>
          </p:nvCxnSpPr>
          <p:spPr>
            <a:xfrm rot="5400000">
              <a:off x="4870276" y="1556792"/>
              <a:ext cx="720080" cy="720080"/>
            </a:xfrm>
            <a:prstGeom prst="line">
              <a:avLst/>
            </a:prstGeom>
            <a:ln w="158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Прямая соединительная линия 26"/>
            <p:cNvCxnSpPr/>
            <p:nvPr/>
          </p:nvCxnSpPr>
          <p:spPr>
            <a:xfrm>
              <a:off x="4870276" y="1628800"/>
              <a:ext cx="792088" cy="576064"/>
            </a:xfrm>
            <a:prstGeom prst="line">
              <a:avLst/>
            </a:prstGeom>
            <a:ln w="158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Группа 27"/>
          <p:cNvGrpSpPr/>
          <p:nvPr/>
        </p:nvGrpSpPr>
        <p:grpSpPr>
          <a:xfrm>
            <a:off x="7462564" y="1628800"/>
            <a:ext cx="792088" cy="720080"/>
            <a:chOff x="4870276" y="1556792"/>
            <a:chExt cx="792088" cy="720080"/>
          </a:xfrm>
        </p:grpSpPr>
        <p:cxnSp>
          <p:nvCxnSpPr>
            <p:cNvPr id="29" name="Прямая соединительная линия 28"/>
            <p:cNvCxnSpPr/>
            <p:nvPr/>
          </p:nvCxnSpPr>
          <p:spPr>
            <a:xfrm rot="5400000">
              <a:off x="4870276" y="1556792"/>
              <a:ext cx="720080" cy="720080"/>
            </a:xfrm>
            <a:prstGeom prst="line">
              <a:avLst/>
            </a:prstGeom>
            <a:ln w="158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Прямая соединительная линия 29"/>
            <p:cNvCxnSpPr/>
            <p:nvPr/>
          </p:nvCxnSpPr>
          <p:spPr>
            <a:xfrm>
              <a:off x="4870276" y="1628800"/>
              <a:ext cx="792088" cy="576064"/>
            </a:xfrm>
            <a:prstGeom prst="line">
              <a:avLst/>
            </a:prstGeom>
            <a:ln w="158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Группа 30"/>
          <p:cNvGrpSpPr/>
          <p:nvPr/>
        </p:nvGrpSpPr>
        <p:grpSpPr>
          <a:xfrm>
            <a:off x="4654252" y="5445224"/>
            <a:ext cx="792088" cy="720080"/>
            <a:chOff x="4870276" y="1556792"/>
            <a:chExt cx="792088" cy="720080"/>
          </a:xfrm>
        </p:grpSpPr>
        <p:cxnSp>
          <p:nvCxnSpPr>
            <p:cNvPr id="32" name="Прямая соединительная линия 31"/>
            <p:cNvCxnSpPr/>
            <p:nvPr/>
          </p:nvCxnSpPr>
          <p:spPr>
            <a:xfrm rot="5400000">
              <a:off x="4870276" y="1556792"/>
              <a:ext cx="720080" cy="720080"/>
            </a:xfrm>
            <a:prstGeom prst="line">
              <a:avLst/>
            </a:prstGeom>
            <a:ln w="158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Прямая соединительная линия 32"/>
            <p:cNvCxnSpPr/>
            <p:nvPr/>
          </p:nvCxnSpPr>
          <p:spPr>
            <a:xfrm>
              <a:off x="4870276" y="1628800"/>
              <a:ext cx="792088" cy="576064"/>
            </a:xfrm>
            <a:prstGeom prst="line">
              <a:avLst/>
            </a:prstGeom>
            <a:ln w="158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МОНИТОРИНГ  ОБРАЗОВАТЕЛЬНОГО ВОЗРАСТНОГО  ЗАПРОСА НА ПСИХОЛОГИЧЕСКУЮ ПОМОЩЬ В УСЛОВИЯХ МОУ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диагностика ожиданий и потребностей  в психологической помощи  у   учащихся начальной, средней и старшей школы</a:t>
            </a:r>
            <a:endParaRPr lang="ru-RU" dirty="0"/>
          </a:p>
        </p:txBody>
      </p:sp>
      <p:pic>
        <p:nvPicPr>
          <p:cNvPr id="4" name="Рисунок 3" descr="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69876" y="692696"/>
            <a:ext cx="3096344" cy="1802105"/>
          </a:xfrm>
          <a:prstGeom prst="rect">
            <a:avLst/>
          </a:prstGeom>
          <a:solidFill>
            <a:schemeClr val="tx1">
              <a:alpha val="95000"/>
            </a:schemeClr>
          </a:solidFill>
        </p:spPr>
      </p:pic>
      <p:sp>
        <p:nvSpPr>
          <p:cNvPr id="5" name="TextBox 4"/>
          <p:cNvSpPr txBox="1"/>
          <p:nvPr/>
        </p:nvSpPr>
        <p:spPr>
          <a:xfrm>
            <a:off x="2854052" y="1916832"/>
            <a:ext cx="1512168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endParaRPr lang="ru-RU" b="1" dirty="0" smtClean="0">
              <a:solidFill>
                <a:srgbClr val="002060"/>
              </a:solidFill>
            </a:endParaRPr>
          </a:p>
          <a:p>
            <a:pPr>
              <a:lnSpc>
                <a:spcPct val="90000"/>
              </a:lnSpc>
            </a:pPr>
            <a:r>
              <a:rPr lang="ru-RU" b="1" dirty="0" smtClean="0">
                <a:solidFill>
                  <a:srgbClr val="C00000"/>
                </a:solidFill>
              </a:rPr>
              <a:t>СОКО 2014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214290"/>
          <a:ext cx="5808660" cy="6508264"/>
        </p:xfrm>
        <a:graphic>
          <a:graphicData uri="http://schemas.openxmlformats.org/drawingml/2006/table">
            <a:tbl>
              <a:tblPr/>
              <a:tblGrid>
                <a:gridCol w="2202220"/>
                <a:gridCol w="901610"/>
                <a:gridCol w="901610"/>
                <a:gridCol w="901610"/>
                <a:gridCol w="901610"/>
              </a:tblGrid>
              <a:tr h="277439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8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Contributions of Categories to Ratings (</a:t>
                      </a:r>
                      <a:r>
                        <a:rPr lang="en-US" sz="1600" dirty="0" smtClean="0">
                          <a:solidFill>
                            <a:srgbClr val="8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S1</a:t>
                      </a:r>
                      <a:r>
                        <a:rPr lang="ru-RU" sz="1600" dirty="0" smtClean="0">
                          <a:solidFill>
                            <a:srgbClr val="8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 ОПАСНОСТЬ</a:t>
                      </a:r>
                      <a:r>
                        <a:rPr lang="en-US" sz="1600" dirty="0" smtClean="0">
                          <a:solidFill>
                            <a:srgbClr val="8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)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74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8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Objects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8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Categories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74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Name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2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3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H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</a:tr>
              <a:tr h="2774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думаю что делать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-1,94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0,43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-0,06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3,29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774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меня любят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0,59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-7,03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11,04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774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мне интересно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-1,21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0,39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0,05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3,31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774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мне скучно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-1,90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-0,78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-0,15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5,31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774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мне страшно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0,80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0,19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-0,25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4,24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774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мне стыдно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2,10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0,35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-0,47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4,31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774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нужна помощь!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-0,59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1,25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-0,17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4,17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3391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отсюда лучше бежать!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1,05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1,58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0,26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7,27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774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я боюсь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0,87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0,42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-0,29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3,86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774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я в безопасности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-6,91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-0,33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1,08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10,59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774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я в смущении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-1,39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1,50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6,31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774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я доволен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0,19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0,35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4,20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774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я злюсь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1,74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0,34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-0,62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5,32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774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я молодец!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-2,05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0,42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0,27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4,06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774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я не один!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-3,77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0,45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4,28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774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я плачу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4,67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0,33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-0,87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2,38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774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я плохой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3,51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0,09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-0,59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3,37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774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я растерян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-0,82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0,70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-0,18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3,51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774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я спрятался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0,49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0,30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-0,61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3,13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774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я счастливый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0,38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-0,15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0,27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4,26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5951537" y="285729"/>
          <a:ext cx="5786478" cy="6449568"/>
        </p:xfrm>
        <a:graphic>
          <a:graphicData uri="http://schemas.openxmlformats.org/drawingml/2006/table">
            <a:tbl>
              <a:tblPr/>
              <a:tblGrid>
                <a:gridCol w="3079994"/>
                <a:gridCol w="700570"/>
                <a:gridCol w="700570"/>
                <a:gridCol w="700570"/>
                <a:gridCol w="604774"/>
              </a:tblGrid>
              <a:tr h="279540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8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Contributions of Categories to Ratings (</a:t>
                      </a:r>
                      <a:r>
                        <a:rPr lang="en-US" sz="1600" dirty="0" smtClean="0">
                          <a:solidFill>
                            <a:srgbClr val="8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S2</a:t>
                      </a:r>
                      <a:r>
                        <a:rPr lang="ru-RU" sz="1600" dirty="0" smtClean="0">
                          <a:solidFill>
                            <a:srgbClr val="8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 БЕЗОПАСНОСТЬ</a:t>
                      </a:r>
                      <a:r>
                        <a:rPr lang="en-US" sz="1600" dirty="0" smtClean="0">
                          <a:solidFill>
                            <a:srgbClr val="8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)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95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8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Objects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8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Categories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95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Name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2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3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H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</a:tr>
              <a:tr h="2795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думаю что делать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-0,38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-0,09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-0,22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795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меня любят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0,12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1,38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0,72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795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мне интересно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-0,24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-0,08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0,16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795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мне скучно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-0,37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0,15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-0,53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795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мне страшно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0,16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-0,04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-0,85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795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мне стыдно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0,41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-0,07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-1,62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795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нужна помощь!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-0,12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-0,25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-0,57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0,00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795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отсюда лучше бежать!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0,91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795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я боюсь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0,17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-0,08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-0,99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795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я в безопасности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-1,35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0,06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3,76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0,00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795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я в смущении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-0,27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-0,36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795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я доволен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-0,02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-0,04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1,20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795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я злюсь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0,34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-0,07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-2,14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795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я молодец!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-0,40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-0,08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0,92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0,00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795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я не один!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-0,74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0,06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1,54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795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я плачу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0,92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-0,07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-3,02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795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я плохой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0,69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-0,02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-2,05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0,00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795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я растерян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-0,16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-0,14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-0,63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0,00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795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я спрятался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-0,06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-2,12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0,00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795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я счастливый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0,27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0,03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0,93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0,00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986046" cy="217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5094280" y="500042"/>
            <a:ext cx="6092825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 МОТИВ  БЕЗОПАСНОСТИ   ДЛЯ   СОСТОЯНИЯ  «ПОТРЕБНОСТЬ В ПОМОЩИ»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285992"/>
            <a:ext cx="5022842" cy="22145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5308594" y="2643182"/>
            <a:ext cx="6092825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МОТИВ  СТРАХ  ДЛЯ  СОСТОЯНИЯ  «ПОТРЕБНОСТЬ В ПОМОЩИ»</a:t>
            </a:r>
            <a:endParaRPr lang="ru-RU" dirty="0"/>
          </a:p>
        </p:txBody>
      </p:sp>
      <p:pic>
        <p:nvPicPr>
          <p:cNvPr id="6" name="Рисунок 5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556343"/>
            <a:ext cx="5022842" cy="2301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5237156" y="4857760"/>
            <a:ext cx="6092825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МОТИВ СТЫД    ДЛЯ  СОСТОЯНИЯ  «ПОТРЕБНОСТЬ В ПОМОЩИ»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42853"/>
            <a:ext cx="5165718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5451470" y="642918"/>
            <a:ext cx="6092825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 МОТИВ  «БЕЖАТЬ»    ДЛЯ  СОСТОЯНИЯ  «ПОТРЕБНОСТЬ В ПОМОЩИ»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500306"/>
            <a:ext cx="5165718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5522908" y="2643182"/>
            <a:ext cx="6092825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МОТИВ  «ЗЛОСТЬ»    ДЛЯ  СОСТОЯНИЯ  «ПОТРЕБНОСТЬ В ПОМОЩИ»</a:t>
            </a:r>
            <a:endParaRPr lang="ru-RU" dirty="0"/>
          </a:p>
        </p:txBody>
      </p:sp>
      <p:pic>
        <p:nvPicPr>
          <p:cNvPr id="6" name="Рисунок 5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4643446"/>
            <a:ext cx="5165717" cy="2214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5451470" y="5072074"/>
            <a:ext cx="6092825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МОТИВ  «СЛЕЗЫ»    ДЛЯ  СОСТОЯНИЯ  «ПОТРЕБНОСТЬ В ПОМОЩИ»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5374332" cy="2276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5446340" y="404664"/>
            <a:ext cx="6092825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МОТИВ  «ДЕВИАНТНОСТЬ»    ДЛЯ  СОСТОЯНИЯ  «ПОТРЕБНОСТЬ В ПОМОЩИ»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204864"/>
            <a:ext cx="5374332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5518348" y="2852936"/>
            <a:ext cx="6092825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МОТИВ  «СПРЯТАЛСЯ»    ДЛЯ  СОСТОЯНИЯ  «ПОТРЕБНОСТЬ В ПОМОЩИ»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521721"/>
            <a:ext cx="5363906" cy="2336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5662364" y="4941168"/>
            <a:ext cx="6092825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МОТИВ  </a:t>
            </a:r>
            <a:r>
              <a:rPr lang="ru-RU" dirty="0" smtClean="0"/>
              <a:t>«</a:t>
            </a:r>
            <a:r>
              <a:rPr lang="ru-RU" dirty="0" smtClean="0"/>
              <a:t>БОЮСЬ (УЧИТЕЛЯ/ УРОКА</a:t>
            </a:r>
            <a:r>
              <a:rPr lang="ru-RU" dirty="0" smtClean="0"/>
              <a:t>»    </a:t>
            </a:r>
            <a:r>
              <a:rPr lang="ru-RU" dirty="0" smtClean="0"/>
              <a:t>ДЛЯ  СОСТОЯНИЯ  «ПОТРЕБНОСТЬ В ПОМОЩИ»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934" y="357166"/>
            <a:ext cx="5940425" cy="2587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6594478" y="1142984"/>
            <a:ext cx="53784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МОТИВ НУЖНА ПОМОЩЬ </a:t>
            </a:r>
          </a:p>
          <a:p>
            <a:r>
              <a:rPr lang="ru-RU" dirty="0" smtClean="0"/>
              <a:t>ДЛЯ СОСТОЯНИЯ «НА КАНИКУЛАХ»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37222" y="3929066"/>
            <a:ext cx="5940425" cy="2587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093884" y="4714884"/>
            <a:ext cx="325121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МОТИВ НУЖНА ПОМОЩЬ </a:t>
            </a:r>
          </a:p>
          <a:p>
            <a:r>
              <a:rPr lang="ru-RU" dirty="0" smtClean="0"/>
              <a:t>ДЛЯ СОСТОЯНИЯ «В ШКОЛЕ»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36496" y="785794"/>
          <a:ext cx="10930016" cy="5362956"/>
        </p:xfrm>
        <a:graphic>
          <a:graphicData uri="http://schemas.openxmlformats.org/drawingml/2006/table">
            <a:tbl>
              <a:tblPr/>
              <a:tblGrid>
                <a:gridCol w="3397388"/>
                <a:gridCol w="1255438"/>
                <a:gridCol w="1255438"/>
                <a:gridCol w="1255438"/>
                <a:gridCol w="1255438"/>
                <a:gridCol w="1255438"/>
                <a:gridCol w="1255438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Property</a:t>
                      </a:r>
                      <a:endParaRPr lang="ru-RU" sz="1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БЕЗОПАСНОСТЬ</a:t>
                      </a:r>
                      <a:endParaRPr lang="ru-RU" sz="1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Нужна помощь</a:t>
                      </a:r>
                      <a:endParaRPr lang="ru-RU" sz="1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СТРАХ</a:t>
                      </a:r>
                      <a:endParaRPr lang="ru-RU" sz="1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СТЫД</a:t>
                      </a:r>
                      <a:endParaRPr lang="ru-RU" sz="1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БЕЖАТЬ</a:t>
                      </a:r>
                      <a:endParaRPr lang="ru-RU" sz="1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ЗЛОСТЬ</a:t>
                      </a:r>
                      <a:endParaRPr lang="ru-RU" sz="1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 - я на перемене</a:t>
                      </a:r>
                      <a:endParaRPr lang="ru-RU" sz="1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62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15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-14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-54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highlight>
                            <a:srgbClr val="00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56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-68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 - я на уроке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43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20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-39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-18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-6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-63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 - я отвечаю у доски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-36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66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-9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14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49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36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 - я пишу контрольную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56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29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15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-24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23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-30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 - я на физкультуре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32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27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-43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5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highlight>
                            <a:srgbClr val="00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41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-15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 - я в столовой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49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highlight>
                            <a:srgbClr val="00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-73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-62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-73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-38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-43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 - я с одноклассниками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56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53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-39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2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20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-41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 - я с друзьями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50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highlight>
                            <a:srgbClr val="00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-73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-48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-77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-18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-27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 - я в школе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40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6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-20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-55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-43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-38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 - я дома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54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-7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-39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-50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-23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-22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 - я с родителями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57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highlight>
                            <a:srgbClr val="00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-29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-43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-22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-68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8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 - я играю в компьютер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57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16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26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15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highlight>
                            <a:srgbClr val="00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12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23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 - я делаю уроки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68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27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-15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-51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17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2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 - я читаю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57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17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0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-10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5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14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 - я на улице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40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2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-5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-63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highlight>
                            <a:srgbClr val="00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12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-8</a:t>
                      </a:r>
                      <a:endParaRPr lang="ru-RU" sz="1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593686" y="0"/>
            <a:ext cx="85725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ВЕРБАЛИЗОВАННЫЕ ЭМОЦИИ</a:t>
            </a:r>
            <a:endParaRPr lang="ru-RU" sz="32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79372" y="571480"/>
          <a:ext cx="5792415" cy="5362956"/>
        </p:xfrm>
        <a:graphic>
          <a:graphicData uri="http://schemas.openxmlformats.org/drawingml/2006/table">
            <a:tbl>
              <a:tblPr/>
              <a:tblGrid>
                <a:gridCol w="3330773"/>
                <a:gridCol w="1230821"/>
                <a:gridCol w="1230821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Property</a:t>
                      </a:r>
                      <a:endParaRPr lang="ru-RU" sz="1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ДЕВИАНТНОСТЬ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УЙТИ В СЕБЯ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 - я на перемене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-27</a:t>
                      </a:r>
                      <a:endParaRPr lang="ru-RU" sz="1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-43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 - я на уроке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-56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-39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 - я отвечаю у доски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-32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-6</a:t>
                      </a:r>
                      <a:endParaRPr lang="ru-RU" sz="1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 - я пишу контрольную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-56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-28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 - я на физкультуре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-61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-56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 - я в столовой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-92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-93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 - я с одноклассниками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-41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-19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 - я с друзьями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-11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-57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 - я в школе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-55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16</a:t>
                      </a:r>
                      <a:endParaRPr lang="ru-RU" sz="1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 - я дома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-54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47</a:t>
                      </a:r>
                      <a:endParaRPr lang="ru-RU" sz="1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 - я с родителями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-32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-33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 - я играю в компьютер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-90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27</a:t>
                      </a:r>
                      <a:endParaRPr lang="ru-RU" sz="1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 - я делаю уроки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-81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-2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 - я читаю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-75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-7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 - я на улице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-64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-67</a:t>
                      </a:r>
                      <a:endParaRPr lang="ru-RU" sz="1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6594478" y="857232"/>
            <a:ext cx="450059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ВЕРБАЛИЗОВАННЫЕ ЭМОЦИИ</a:t>
            </a:r>
            <a:endParaRPr lang="ru-RU" sz="32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65058" y="285728"/>
          <a:ext cx="7535898" cy="3470148"/>
        </p:xfrm>
        <a:graphic>
          <a:graphicData uri="http://schemas.openxmlformats.org/drawingml/2006/table">
            <a:tbl>
              <a:tblPr/>
              <a:tblGrid>
                <a:gridCol w="5306204"/>
                <a:gridCol w="706976"/>
                <a:gridCol w="706976"/>
                <a:gridCol w="815742"/>
              </a:tblGrid>
              <a:tr h="200025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8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Significances of the Categories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00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8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Properties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8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Categories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76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Name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1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2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3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 - я на уроке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0,11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0,91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-0,26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 - я с одноклассниками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0,21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0,74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-0,43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 - я с друзьями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0,43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0,20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-0,78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 - я в школе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0,32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0,84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-0,06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 - я дома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0,83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0,36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-0,26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 - я с родителями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0,87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0,15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-0,34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 - я на улице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0,24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0,28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-0,85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336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Significance explained by category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1,85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2,35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1,78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8094676" y="3571876"/>
          <a:ext cx="3188335" cy="3154680"/>
        </p:xfrm>
        <a:graphic>
          <a:graphicData uri="http://schemas.openxmlformats.org/drawingml/2006/table">
            <a:tbl>
              <a:tblPr/>
              <a:tblGrid>
                <a:gridCol w="672465"/>
                <a:gridCol w="899795"/>
                <a:gridCol w="840740"/>
                <a:gridCol w="775335"/>
              </a:tblGrid>
              <a:tr h="190500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solidFill>
                            <a:srgbClr val="8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Categorial</a:t>
                      </a:r>
                      <a:r>
                        <a:rPr lang="en-US" sz="1800" dirty="0">
                          <a:solidFill>
                            <a:srgbClr val="8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 Definition of Ideal S1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Category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Coordinates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Confidence</a:t>
                      </a:r>
                      <a:br>
                        <a:rPr lang="ru-RU" sz="18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</a:br>
                      <a:r>
                        <a:rPr lang="ru-RU" sz="18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 Probability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Intensities</a:t>
                      </a:r>
                      <a:br>
                        <a:rPr lang="ru-RU" sz="18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</a:br>
                      <a:r>
                        <a:rPr lang="ru-RU" sz="18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 of Properties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g1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0,50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0,65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1,00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g2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0,51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0,72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1,00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g3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-0,70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0,81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-1,00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gH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0,00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0,00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0,00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8094676" y="285728"/>
          <a:ext cx="3166745" cy="3154680"/>
        </p:xfrm>
        <a:graphic>
          <a:graphicData uri="http://schemas.openxmlformats.org/drawingml/2006/table">
            <a:tbl>
              <a:tblPr/>
              <a:tblGrid>
                <a:gridCol w="729615"/>
                <a:gridCol w="824865"/>
                <a:gridCol w="885825"/>
                <a:gridCol w="726440"/>
              </a:tblGrid>
              <a:tr h="190500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solidFill>
                            <a:srgbClr val="8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Categorial</a:t>
                      </a:r>
                      <a:r>
                        <a:rPr lang="en-US" sz="1800" dirty="0">
                          <a:solidFill>
                            <a:srgbClr val="8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 Definition of Ideal S2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Category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Coordinates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Confidence</a:t>
                      </a:r>
                      <a:br>
                        <a:rPr lang="ru-RU" sz="18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</a:br>
                      <a:r>
                        <a:rPr lang="ru-RU" sz="18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 Probability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Intensities</a:t>
                      </a:r>
                      <a:br>
                        <a:rPr lang="ru-RU" sz="18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</a:br>
                      <a:r>
                        <a:rPr lang="ru-RU" sz="18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 of Properties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g1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-0,69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0,74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-1,00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g2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-0,72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0,81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-1,00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g3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0,01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0,01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1,00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gH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0,00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0,00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0,00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450810" y="4286256"/>
            <a:ext cx="721523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3200" b="1" dirty="0" smtClean="0"/>
              <a:t>МАНИФЕСТАЦИЯ БЕЗОПАСНОСТИ:</a:t>
            </a:r>
          </a:p>
          <a:p>
            <a:pPr algn="r"/>
            <a:r>
              <a:rPr lang="ru-RU" sz="3200" b="1" dirty="0" smtClean="0"/>
              <a:t> </a:t>
            </a:r>
            <a:r>
              <a:rPr lang="ru-RU" sz="3200" b="1" dirty="0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ДОМ</a:t>
            </a:r>
          </a:p>
          <a:p>
            <a:pPr algn="r"/>
            <a:r>
              <a:rPr lang="ru-RU" sz="3200" b="1" dirty="0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ШКОЛА</a:t>
            </a:r>
          </a:p>
          <a:p>
            <a:pPr algn="r"/>
            <a:r>
              <a:rPr lang="ru-RU" sz="3200" b="1" dirty="0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УЛИЦА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36496" y="214290"/>
          <a:ext cx="8107402" cy="6449568"/>
        </p:xfrm>
        <a:graphic>
          <a:graphicData uri="http://schemas.openxmlformats.org/drawingml/2006/table">
            <a:tbl>
              <a:tblPr/>
              <a:tblGrid>
                <a:gridCol w="4819516"/>
                <a:gridCol w="1095962"/>
                <a:gridCol w="1095962"/>
                <a:gridCol w="1095962"/>
              </a:tblGrid>
              <a:tr h="190500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rgbClr val="8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Categorial</a:t>
                      </a:r>
                      <a:r>
                        <a:rPr lang="en-US" sz="1600" dirty="0">
                          <a:solidFill>
                            <a:srgbClr val="8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 Weights of the Objects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8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Objects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8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Categories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76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Name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ДОМ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</a:rPr>
                        <a:t>ШКОЛА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</a:rPr>
                        <a:t>УЛИЦА(-)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думаю что делать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0,01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0,55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0,07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меня любят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0,45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0,29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-0,26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мне интересно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0,25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0,41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-0,44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мне скучно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0,48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0,33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0,32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мне страшно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-0,42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-0,38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0,29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мне стыдно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-0,37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-0,25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0,59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нужна помощь!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-0,26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0,34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0,29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отсюда лучше бежать!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-0,61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-0,07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я боюсь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-0,16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0,71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я в безопасности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0,52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0,46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-0,42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я в смущении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-0,45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0,60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я доволен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0,56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0,08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-0,53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я злюсь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-0,07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-0,60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0,19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я молодец!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0,45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0,36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-0,55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я не один!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0,47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0,56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-0,46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я плачу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-0,07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-0,67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0,46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я плохой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-0,29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-0,60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0,35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я растерян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-0,84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0,09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0,25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я спрятался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0,06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-0,17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0,61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я счастливый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0,42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0,06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-0,56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14692" y="1556792"/>
            <a:ext cx="3391614" cy="51162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8470676" y="404664"/>
            <a:ext cx="356449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ПРОТИВОРЕЧИЯ</a:t>
            </a:r>
            <a:endParaRPr lang="ru-RU" sz="32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MP90040501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65916" y="214290"/>
            <a:ext cx="4714908" cy="3143272"/>
          </a:xfrm>
          <a:prstGeom prst="rect">
            <a:avLst/>
          </a:prstGeom>
        </p:spPr>
      </p:pic>
      <p:pic>
        <p:nvPicPr>
          <p:cNvPr id="2" name="Рисунок 1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496" y="500042"/>
            <a:ext cx="5393023" cy="270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665124" y="142852"/>
            <a:ext cx="40388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Я В БЕЗОПАСНОСТИ: НА КАНИКУЛАХ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6496" y="3786190"/>
            <a:ext cx="5400675" cy="270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093752" y="3357562"/>
            <a:ext cx="32717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Я ДОВОЛЕН :  НА КАНИКУЛАХ</a:t>
            </a:r>
            <a:endParaRPr lang="ru-RU" dirty="0"/>
          </a:p>
        </p:txBody>
      </p:sp>
      <p:pic>
        <p:nvPicPr>
          <p:cNvPr id="6" name="Рисунок 5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80164" y="3786190"/>
            <a:ext cx="5412014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7451734" y="3357562"/>
            <a:ext cx="33270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Я СЧАСТЛИВ : НА КАНИКУЛАХ </a:t>
            </a:r>
            <a:endParaRPr lang="ru-RU" dirty="0"/>
          </a:p>
        </p:txBody>
      </p:sp>
      <p:pic>
        <p:nvPicPr>
          <p:cNvPr id="8" name="Picture 2" descr="http://predm.kpmo.ru/images/site/preview/pre11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08792" y="285727"/>
            <a:ext cx="4286280" cy="3089333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3892" y="0"/>
            <a:ext cx="9144002" cy="699864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dirty="0" smtClean="0"/>
              <a:t> НИР:  КОГНИТИВНЫЕ ИССЛЕДОВАНИЯ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269876" y="881336"/>
            <a:ext cx="5165695" cy="5976664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Предмет исследования </a:t>
            </a:r>
            <a:r>
              <a:rPr lang="ru-RU" b="1" dirty="0" smtClean="0"/>
              <a:t>-  </a:t>
            </a:r>
            <a:r>
              <a:rPr lang="ru-RU" dirty="0" smtClean="0"/>
              <a:t>анализ  скрытых психологических установок - атрибуций  психологической помощи в условиях общеобразовательной школы.</a:t>
            </a:r>
          </a:p>
          <a:p>
            <a:r>
              <a:rPr lang="ru-RU" b="1" dirty="0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Анализ схем каузальных атрибуций  психологической помощи </a:t>
            </a:r>
            <a:r>
              <a:rPr lang="ru-RU" dirty="0" smtClean="0"/>
              <a:t>позволяет реконструировать  актуальные потребности и мотивы  обращений к школьному психологу, сопоставить запрос на психологическую помощь с  ожиданиями от профессионального образа школьного психолога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526460" y="980728"/>
            <a:ext cx="4761773" cy="4404319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Методы:</a:t>
            </a:r>
            <a:r>
              <a:rPr lang="ru-RU" b="1" dirty="0" smtClean="0"/>
              <a:t>  </a:t>
            </a:r>
            <a:r>
              <a:rPr lang="ru-RU" dirty="0" smtClean="0"/>
              <a:t>психодиагностика  аттитюдов и каузальных атрибуций личности с применением  </a:t>
            </a:r>
            <a:r>
              <a:rPr lang="ru-RU" dirty="0" smtClean="0"/>
              <a:t>     </a:t>
            </a:r>
            <a:r>
              <a:rPr lang="ru-RU" dirty="0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тесовых   </a:t>
            </a:r>
            <a:r>
              <a:rPr lang="ru-RU" dirty="0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экспертных </a:t>
            </a:r>
            <a:r>
              <a:rPr lang="ru-RU" dirty="0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систем</a:t>
            </a:r>
            <a:r>
              <a:rPr lang="ru-RU" dirty="0" smtClean="0"/>
              <a:t>.</a:t>
            </a:r>
          </a:p>
          <a:p>
            <a:r>
              <a:rPr lang="ru-RU" b="1" dirty="0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Инструментарий</a:t>
            </a:r>
            <a:r>
              <a:rPr lang="ru-RU" b="1" dirty="0" smtClean="0"/>
              <a:t>:  </a:t>
            </a:r>
            <a:r>
              <a:rPr lang="ru-RU" dirty="0" smtClean="0"/>
              <a:t>репертуарные </a:t>
            </a:r>
            <a:r>
              <a:rPr lang="ru-RU" dirty="0" smtClean="0"/>
              <a:t>тесты ситуаций ,  отношений и </a:t>
            </a:r>
            <a:r>
              <a:rPr lang="ru-RU" dirty="0" smtClean="0"/>
              <a:t>действий.</a:t>
            </a:r>
          </a:p>
          <a:p>
            <a:r>
              <a:rPr lang="ru-RU" dirty="0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Программная реализация</a:t>
            </a:r>
            <a:r>
              <a:rPr lang="ru-RU" dirty="0" smtClean="0"/>
              <a:t>:</a:t>
            </a:r>
          </a:p>
          <a:p>
            <a:pPr>
              <a:buNone/>
            </a:pPr>
            <a:r>
              <a:rPr lang="ru-RU" dirty="0" smtClean="0"/>
              <a:t>     SNY-RESEARCH  </a:t>
            </a:r>
            <a:r>
              <a:rPr lang="en-US" dirty="0" smtClean="0"/>
              <a:t>GROUP</a:t>
            </a:r>
            <a:r>
              <a:rPr lang="ru-RU" dirty="0" smtClean="0"/>
              <a:t>  - лауреат премии </a:t>
            </a:r>
            <a:r>
              <a:rPr lang="ru-RU" dirty="0" smtClean="0"/>
              <a:t>«Золотая </a:t>
            </a:r>
            <a:r>
              <a:rPr lang="ru-RU" dirty="0" smtClean="0"/>
              <a:t>Психея» 2003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810" y="357166"/>
            <a:ext cx="5357850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80098" y="3429000"/>
            <a:ext cx="5775542" cy="3109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450942" y="3429000"/>
            <a:ext cx="29342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МЕНЯ ЛЮБЯТ:  КАНИКУЛЫ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380296" y="2928934"/>
            <a:ext cx="25004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МЕНЯ ЛЮБЯТ: ШКОЛА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ДИАГНОСТИЧЕСКАЯ ЗНАЧИМОСТЬ</a:t>
            </a:r>
            <a:br>
              <a:rPr lang="ru-RU" dirty="0" smtClean="0"/>
            </a:br>
            <a:r>
              <a:rPr lang="ru-RU" dirty="0" smtClean="0"/>
              <a:t>ДЛЯ ЗАПРОСА НА ПСИХОЛ.ПОМОЩЬ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65256" y="1928802"/>
            <a:ext cx="1928826" cy="1714512"/>
          </a:xfrm>
          <a:prstGeom prst="rect">
            <a:avLst/>
          </a:prstGeom>
        </p:spPr>
      </p:pic>
      <p:pic>
        <p:nvPicPr>
          <p:cNvPr id="4" name="Рисунок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934172" y="1916832"/>
            <a:ext cx="1643074" cy="1714511"/>
          </a:xfrm>
          <a:prstGeom prst="rect">
            <a:avLst/>
          </a:prstGeom>
        </p:spPr>
      </p:pic>
      <p:pic>
        <p:nvPicPr>
          <p:cNvPr id="5" name="Рисунок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951536" y="2000240"/>
            <a:ext cx="1620883" cy="1643074"/>
          </a:xfrm>
          <a:prstGeom prst="rect">
            <a:avLst/>
          </a:prstGeom>
        </p:spPr>
      </p:pic>
      <p:pic>
        <p:nvPicPr>
          <p:cNvPr id="6" name="Рисунок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808924" y="2000240"/>
            <a:ext cx="1928826" cy="1643074"/>
          </a:xfrm>
          <a:prstGeom prst="rect">
            <a:avLst/>
          </a:prstGeom>
        </p:spPr>
      </p:pic>
      <p:pic>
        <p:nvPicPr>
          <p:cNvPr id="7" name="Рисунок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0023502" y="2071678"/>
            <a:ext cx="1428760" cy="1428760"/>
          </a:xfrm>
          <a:prstGeom prst="rect">
            <a:avLst/>
          </a:prstGeom>
        </p:spPr>
      </p:pic>
      <p:pic>
        <p:nvPicPr>
          <p:cNvPr id="8" name="Рисунок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880626" y="3714752"/>
            <a:ext cx="1800229" cy="1500174"/>
          </a:xfrm>
          <a:prstGeom prst="rect">
            <a:avLst/>
          </a:prstGeom>
        </p:spPr>
      </p:pic>
      <p:pic>
        <p:nvPicPr>
          <p:cNvPr id="9" name="Рисунок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593818" y="4000504"/>
            <a:ext cx="2928958" cy="2428892"/>
          </a:xfrm>
          <a:prstGeom prst="rect">
            <a:avLst/>
          </a:prstGeom>
        </p:spPr>
      </p:pic>
      <p:pic>
        <p:nvPicPr>
          <p:cNvPr id="10" name="Рисунок 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808924" y="3786190"/>
            <a:ext cx="1928826" cy="1428760"/>
          </a:xfrm>
          <a:prstGeom prst="rect">
            <a:avLst/>
          </a:prstGeom>
        </p:spPr>
      </p:pic>
      <p:pic>
        <p:nvPicPr>
          <p:cNvPr id="11" name="Рисунок 1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737222" y="3786190"/>
            <a:ext cx="1785950" cy="1500198"/>
          </a:xfrm>
          <a:prstGeom prst="rect">
            <a:avLst/>
          </a:prstGeom>
        </p:spPr>
      </p:pic>
      <p:pic>
        <p:nvPicPr>
          <p:cNvPr id="12" name="Рисунок 1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0023502" y="428604"/>
            <a:ext cx="1285884" cy="128588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4391372" cy="4391372"/>
          </a:xfrm>
          <a:prstGeom prst="rect">
            <a:avLst/>
          </a:prstGeom>
          <a:noFill/>
          <a:ln>
            <a:solidFill>
              <a:schemeClr val="bg2">
                <a:lumMod val="25000"/>
                <a:lumOff val="75000"/>
              </a:schemeClr>
            </a:solidFill>
          </a:ln>
        </p:spPr>
      </p:pic>
      <p:pic>
        <p:nvPicPr>
          <p:cNvPr id="9" name="Содержимое 8" descr="DSCN1404_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90356" y="1052736"/>
            <a:ext cx="6362700" cy="477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3068960"/>
            <a:ext cx="5374332" cy="3456384"/>
          </a:xfrm>
        </p:spPr>
        <p:txBody>
          <a:bodyPr/>
          <a:lstStyle/>
          <a:p>
            <a:r>
              <a:rPr lang="ru-RU" dirty="0" smtClean="0"/>
              <a:t>ТЕСТОВЫЕ ЭКСПЕРТНЫЕ </a:t>
            </a:r>
            <a:br>
              <a:rPr lang="ru-RU" dirty="0" smtClean="0"/>
            </a:br>
            <a:r>
              <a:rPr lang="ru-RU" dirty="0" smtClean="0"/>
              <a:t>СИСТЕМЫ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МОДЕЛИРОВАНИЕ</a:t>
            </a:r>
            <a:br>
              <a:rPr lang="ru-RU" dirty="0" smtClean="0"/>
            </a:br>
            <a:r>
              <a:rPr lang="ru-RU" dirty="0" smtClean="0"/>
              <a:t>МЕНТАЛЬНОГО</a:t>
            </a:r>
            <a:br>
              <a:rPr lang="ru-RU" dirty="0" smtClean="0"/>
            </a:br>
            <a:r>
              <a:rPr lang="ru-RU" dirty="0" smtClean="0"/>
              <a:t>ОТКЛИКА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905066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022404" y="764704"/>
            <a:ext cx="2277989" cy="6740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ru-RU" sz="1400" dirty="0" smtClean="0"/>
              <a:t>ТЕСТОВЫЕ</a:t>
            </a:r>
          </a:p>
          <a:p>
            <a:pPr algn="r">
              <a:lnSpc>
                <a:spcPct val="90000"/>
              </a:lnSpc>
            </a:pPr>
            <a:r>
              <a:rPr lang="ru-RU" sz="1400" dirty="0" smtClean="0"/>
              <a:t>ЭКСПЕРТНЫЕ</a:t>
            </a:r>
          </a:p>
          <a:p>
            <a:pPr algn="r">
              <a:lnSpc>
                <a:spcPct val="90000"/>
              </a:lnSpc>
            </a:pPr>
            <a:r>
              <a:rPr lang="ru-RU" sz="1400" dirty="0" smtClean="0"/>
              <a:t>СИСТЕМЫ</a:t>
            </a:r>
            <a:endParaRPr lang="ru-RU" sz="1400" dirty="0"/>
          </a:p>
        </p:txBody>
      </p:sp>
      <p:pic>
        <p:nvPicPr>
          <p:cNvPr id="6" name="Рисунок 5" descr="focus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44374" cy="6858000"/>
          </a:xfrm>
          <a:prstGeom prst="rect">
            <a:avLst/>
          </a:prstGeom>
        </p:spPr>
      </p:pic>
      <p:pic>
        <p:nvPicPr>
          <p:cNvPr id="3" name="Рисунок 3"/>
          <p:cNvPicPr>
            <a:picLocks noChangeAspect="1"/>
          </p:cNvPicPr>
          <p:nvPr/>
        </p:nvPicPr>
        <p:blipFill>
          <a:blip r:embed="rId3" cstate="print"/>
          <a:srcRect r="5950"/>
          <a:stretch>
            <a:fillRect/>
          </a:stretch>
        </p:blipFill>
        <p:spPr bwMode="auto">
          <a:xfrm>
            <a:off x="9779706" y="3212976"/>
            <a:ext cx="2409119" cy="3274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T-SOFT Logo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66821" y="2132856"/>
            <a:ext cx="2422004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6921982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Scale-Ladd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6641961" cy="7554560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161794" name="Picture 2" descr="http://www.sny-research.com/Images/Metapsychology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94610" y="714356"/>
            <a:ext cx="3448050" cy="523875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629916" y="1412776"/>
            <a:ext cx="30396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"feedback - control" function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382433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FTEST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7983594" cy="6858000"/>
          </a:xfrm>
          <a:prstGeom prst="rect">
            <a:avLst/>
          </a:prstGeom>
        </p:spPr>
      </p:pic>
      <p:pic>
        <p:nvPicPr>
          <p:cNvPr id="5" name="Рисунок 4" descr="НХ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14492" y="0"/>
            <a:ext cx="5374333" cy="6858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938331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37828" y="4869160"/>
            <a:ext cx="8229600" cy="1367408"/>
          </a:xfrm>
        </p:spPr>
        <p:txBody>
          <a:bodyPr/>
          <a:lstStyle/>
          <a:p>
            <a:r>
              <a:rPr lang="ru-RU" dirty="0" smtClean="0"/>
              <a:t>НАЧАЛЬНАЯ ШКОЛА</a:t>
            </a:r>
            <a:endParaRPr lang="ru-RU" sz="4800" dirty="0"/>
          </a:p>
        </p:txBody>
      </p:sp>
      <p:pic>
        <p:nvPicPr>
          <p:cNvPr id="3" name="Picture 2" descr="http://predm.kpmo.ru/images/site/preview/pre1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25860" y="620688"/>
            <a:ext cx="5976664" cy="4277515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 rot="19812162">
            <a:off x="5682039" y="2145556"/>
            <a:ext cx="6697145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ru-RU" sz="6000" i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ТЕСТ ЭМОЦИЙ</a:t>
            </a:r>
            <a:endParaRPr lang="ru-RU" sz="6000" i="1" cap="none" spc="0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predm.kpmo.ru/images/site/preview/pre1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496" y="0"/>
            <a:ext cx="7750597" cy="5586235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 rot="19812162">
            <a:off x="4932353" y="4364745"/>
            <a:ext cx="5186362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ru-RU" sz="6000" i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ПОТРЕБНОСТЬ</a:t>
            </a:r>
            <a:endParaRPr lang="ru-RU" sz="6000" i="1" cap="none" spc="0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1659877">
            <a:off x="-133194" y="4548256"/>
            <a:ext cx="4533162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ru-RU" sz="6000" i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 ЭМОЦИЯ</a:t>
            </a:r>
            <a:endParaRPr lang="ru-RU" sz="6000" i="1" cap="none" spc="0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8402611" y="0"/>
            <a:ext cx="3786214" cy="398019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spcBef>
                <a:spcPts val="1500"/>
              </a:spcBef>
              <a:buClr>
                <a:srgbClr val="66CCFF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/>
              <a:t>Слово «эмоция» произошло от латинского глагола «</a:t>
            </a:r>
            <a:r>
              <a:rPr lang="ru-RU" sz="2400" dirty="0" err="1">
                <a:solidFill>
                  <a:srgbClr val="66CCFF"/>
                </a:solidFill>
              </a:rPr>
              <a:t>emovare</a:t>
            </a:r>
            <a:r>
              <a:rPr lang="ru-RU" sz="2400" dirty="0"/>
              <a:t>», что означает «двигаться». Эмоция – это средство, с помощью которого взаимодействуют тело и разум, </a:t>
            </a:r>
            <a:r>
              <a:rPr lang="ru-RU" sz="2400" dirty="0" smtClean="0"/>
              <a:t>«перемещение»:     </a:t>
            </a:r>
            <a:r>
              <a:rPr lang="ru-RU" sz="2400" dirty="0" err="1"/>
              <a:t>e-motion</a:t>
            </a:r>
            <a:r>
              <a:rPr lang="ru-RU" sz="2400" dirty="0"/>
              <a:t> (</a:t>
            </a:r>
            <a:r>
              <a:rPr lang="ru-RU" sz="2400" dirty="0" err="1"/>
              <a:t>э-моция</a:t>
            </a:r>
            <a:r>
              <a:rPr lang="ru-RU" sz="2400" dirty="0"/>
              <a:t>). </a:t>
            </a:r>
          </a:p>
          <a:p>
            <a:pPr>
              <a:spcBef>
                <a:spcPts val="1500"/>
              </a:spcBef>
              <a:buClr>
                <a:srgbClr val="66CCFF"/>
              </a:buClr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2400" b="1" dirty="0">
              <a:solidFill>
                <a:srgbClr val="66CCFF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TS102895261 (1)">
  <a:themeElements>
    <a:clrScheme name="Digital Blue Tunnel">
      <a:dk1>
        <a:srgbClr val="000000"/>
      </a:dk1>
      <a:lt1>
        <a:sysClr val="window" lastClr="FFFFFF"/>
      </a:lt1>
      <a:dk2>
        <a:srgbClr val="001027"/>
      </a:dk2>
      <a:lt2>
        <a:srgbClr val="C1EBF7"/>
      </a:lt2>
      <a:accent1>
        <a:srgbClr val="56C5FF"/>
      </a:accent1>
      <a:accent2>
        <a:srgbClr val="4BB836"/>
      </a:accent2>
      <a:accent3>
        <a:srgbClr val="F8B004"/>
      </a:accent3>
      <a:accent4>
        <a:srgbClr val="972ACD"/>
      </a:accent4>
      <a:accent5>
        <a:srgbClr val="F86E24"/>
      </a:accent5>
      <a:accent6>
        <a:srgbClr val="DB30C7"/>
      </a:accent6>
      <a:hlink>
        <a:srgbClr val="F8B004"/>
      </a:hlink>
      <a:folHlink>
        <a:srgbClr val="969696"/>
      </a:folHlink>
    </a:clrScheme>
    <a:fontScheme name="Digital Blue Tunnel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абочий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lnSpc>
            <a:spcPct val="90000"/>
          </a:lnSpc>
          <a:defRPr/>
        </a:defPPr>
      </a:lstStyle>
    </a:txDef>
  </a:objectDefaults>
  <a:extraClrSchemeLst/>
</a:theme>
</file>

<file path=ppt/theme/theme2.xml><?xml version="1.0" encoding="utf-8"?>
<a:theme xmlns:a="http://schemas.openxmlformats.org/drawingml/2006/main" name="Рабочий Theme">
  <a:themeElements>
    <a:clrScheme name="Digital Blue Tunnel">
      <a:dk1>
        <a:srgbClr val="000000"/>
      </a:dk1>
      <a:lt1>
        <a:sysClr val="window" lastClr="FFFFFF"/>
      </a:lt1>
      <a:dk2>
        <a:srgbClr val="001027"/>
      </a:dk2>
      <a:lt2>
        <a:srgbClr val="C1EBF7"/>
      </a:lt2>
      <a:accent1>
        <a:srgbClr val="56C5FF"/>
      </a:accent1>
      <a:accent2>
        <a:srgbClr val="4BB836"/>
      </a:accent2>
      <a:accent3>
        <a:srgbClr val="F8B004"/>
      </a:accent3>
      <a:accent4>
        <a:srgbClr val="972ACD"/>
      </a:accent4>
      <a:accent5>
        <a:srgbClr val="F86E24"/>
      </a:accent5>
      <a:accent6>
        <a:srgbClr val="DB30C7"/>
      </a:accent6>
      <a:hlink>
        <a:srgbClr val="F8B004"/>
      </a:hlink>
      <a:folHlink>
        <a:srgbClr val="969696"/>
      </a:folHlink>
    </a:clrScheme>
    <a:fontScheme name="Digital Blue Tunnel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абочий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Рабочий Theme">
  <a:themeElements>
    <a:clrScheme name="Digital Blue Tunnel">
      <a:dk1>
        <a:srgbClr val="000000"/>
      </a:dk1>
      <a:lt1>
        <a:sysClr val="window" lastClr="FFFFFF"/>
      </a:lt1>
      <a:dk2>
        <a:srgbClr val="001027"/>
      </a:dk2>
      <a:lt2>
        <a:srgbClr val="C1EBF7"/>
      </a:lt2>
      <a:accent1>
        <a:srgbClr val="56C5FF"/>
      </a:accent1>
      <a:accent2>
        <a:srgbClr val="4BB836"/>
      </a:accent2>
      <a:accent3>
        <a:srgbClr val="F8B004"/>
      </a:accent3>
      <a:accent4>
        <a:srgbClr val="972ACD"/>
      </a:accent4>
      <a:accent5>
        <a:srgbClr val="F86E24"/>
      </a:accent5>
      <a:accent6>
        <a:srgbClr val="DB30C7"/>
      </a:accent6>
      <a:hlink>
        <a:srgbClr val="F8B004"/>
      </a:hlink>
      <a:folHlink>
        <a:srgbClr val="969696"/>
      </a:folHlink>
    </a:clrScheme>
    <a:fontScheme name="Digital Blue Tunnel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абочий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2E257D54-B65D-4775-8A47-BF76CA13EEE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TS102895261 (1)</Template>
  <TotalTime>0</TotalTime>
  <Words>1955</Words>
  <Application>Microsoft Office PowerPoint</Application>
  <PresentationFormat>Произвольный</PresentationFormat>
  <Paragraphs>895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TS102895261 (1)</vt:lpstr>
      <vt:lpstr>ОЦЕНКА ПОТРЕБНОСТИ В ПСИХОЛОГИЧЕСКОЙ ПОМОЩИ</vt:lpstr>
      <vt:lpstr>МОНИТОРИНГ  ОБРАЗОВАТЕЛЬНОГО ВОЗРАСТНОГО  ЗАПРОСА НА ПСИХОЛОГИЧЕСКУЮ ПОМОЩЬ В УСЛОВИЯХ МОУ</vt:lpstr>
      <vt:lpstr>  НИР:  КОГНИТИВНЫЕ ИССЛЕДОВАНИЯ </vt:lpstr>
      <vt:lpstr>ТЕСТОВЫЕ ЭКСПЕРТНЫЕ  СИСТЕМЫ   МОДЕЛИРОВАНИЕ МЕНТАЛЬНОГО ОТКЛИКА</vt:lpstr>
      <vt:lpstr>Слайд 5</vt:lpstr>
      <vt:lpstr>Слайд 6</vt:lpstr>
      <vt:lpstr>Слайд 7</vt:lpstr>
      <vt:lpstr>НАЧАЛЬНАЯ ШКОЛА</vt:lpstr>
      <vt:lpstr>Слайд 9</vt:lpstr>
      <vt:lpstr>ЭМОТИОЛОГИЯ</vt:lpstr>
      <vt:lpstr>Слайд 11</vt:lpstr>
      <vt:lpstr>Слайд 12</vt:lpstr>
      <vt:lpstr>ПСИХОЭМОЦИОНАЛЬНЫЙ КОД ПЕРЕРАБОТКИ ИНФОРМАЦИИ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ДИАГНОСТИЧЕСКАЯ ЗНАЧИМОСТЬ ДЛЯ ЗАПРОСА НА ПСИХОЛ.ПОМОЩЬ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2013-03-27T09:01:30Z</dcterms:created>
  <dcterms:modified xsi:type="dcterms:W3CDTF">2014-12-18T07:40:13Z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TC028952619991</vt:lpwstr>
  </property>
</Properties>
</file>